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308" r:id="rId2"/>
    <p:sldId id="2306" r:id="rId3"/>
    <p:sldId id="2273" r:id="rId4"/>
    <p:sldId id="2224" r:id="rId5"/>
    <p:sldId id="2310" r:id="rId6"/>
    <p:sldId id="2309" r:id="rId7"/>
    <p:sldId id="2311" r:id="rId8"/>
    <p:sldId id="2291" r:id="rId9"/>
    <p:sldId id="2307" r:id="rId10"/>
    <p:sldId id="2228" r:id="rId11"/>
    <p:sldId id="2312" r:id="rId12"/>
    <p:sldId id="2313" r:id="rId13"/>
    <p:sldId id="2297" r:id="rId14"/>
    <p:sldId id="2225"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4" pos="14278" userDrawn="1">
          <p15:clr>
            <a:srgbClr val="A4A3A4"/>
          </p15:clr>
        </p15:guide>
        <p15:guide id="5" pos="1078" userDrawn="1">
          <p15:clr>
            <a:srgbClr val="A4A3A4"/>
          </p15:clr>
        </p15:guide>
        <p15:guide id="8" orient="horz" pos="504" userDrawn="1">
          <p15:clr>
            <a:srgbClr val="A4A3A4"/>
          </p15:clr>
        </p15:guide>
        <p15:guide id="11"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A484D"/>
    <a:srgbClr val="000000"/>
    <a:srgbClr val="817E9A"/>
    <a:srgbClr val="583F52"/>
    <a:srgbClr val="000E36"/>
    <a:srgbClr val="4AEDDE"/>
    <a:srgbClr val="3B1F4D"/>
    <a:srgbClr val="FDEA57"/>
    <a:srgbClr val="74FBC3"/>
    <a:srgbClr val="F6DC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autoAdjust="0"/>
    <p:restoredTop sz="93805" autoAdjust="0"/>
  </p:normalViewPr>
  <p:slideViewPr>
    <p:cSldViewPr snapToGrid="0" snapToObjects="1">
      <p:cViewPr>
        <p:scale>
          <a:sx n="44" d="100"/>
          <a:sy n="44" d="100"/>
        </p:scale>
        <p:origin x="352" y="704"/>
      </p:cViewPr>
      <p:guideLst>
        <p:guide orient="horz" pos="8088"/>
        <p:guide pos="14278"/>
        <p:guide pos="1078"/>
        <p:guide orient="horz" pos="504"/>
        <p:guide pos="76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4/19/19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6559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533446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13308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02602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85842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78582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7293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25173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5283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50117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93579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39265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35822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16059924"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1"/>
          </p:nvPr>
        </p:nvSpPr>
        <p:spPr>
          <a:xfrm>
            <a:off x="9643409"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41912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12154829"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Rectangle 3"/>
          <p:cNvSpPr/>
          <p:nvPr userDrawn="1"/>
        </p:nvSpPr>
        <p:spPr>
          <a:xfrm>
            <a:off x="7850459" y="12578576"/>
            <a:ext cx="820729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Tree>
    <p:extLst>
      <p:ext uri="{BB962C8B-B14F-4D97-AF65-F5344CB8AC3E}">
        <p14:creationId xmlns:p14="http://schemas.microsoft.com/office/powerpoint/2010/main" val="155519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346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8150080"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18150080"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1426945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1041113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2649882"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18150080"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1426945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1041113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2649882"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2649882"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38"/>
          </p:nvPr>
        </p:nvSpPr>
        <p:spPr>
          <a:xfrm>
            <a:off x="6530508"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7" name="Picture Placeholder 13"/>
          <p:cNvSpPr>
            <a:spLocks noGrp="1"/>
          </p:cNvSpPr>
          <p:nvPr>
            <p:ph type="pic" sz="quarter" idx="39"/>
          </p:nvPr>
        </p:nvSpPr>
        <p:spPr>
          <a:xfrm>
            <a:off x="6530508"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32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ll about my job">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8876370" y="0"/>
            <a:ext cx="15501279" cy="13716000"/>
          </a:xfrm>
          <a:prstGeom prst="rect">
            <a:avLst/>
          </a:prstGeom>
          <a:effectLst/>
        </p:spPr>
        <p:txBody>
          <a:bodyPr>
            <a:normAutofit/>
          </a:bodyPr>
          <a:lstStyle>
            <a:lvl1pPr marL="0" indent="0">
              <a:buNone/>
              <a:defRPr sz="4200" b="0" i="0">
                <a:ln>
                  <a:noFill/>
                </a:ln>
                <a:solidFill>
                  <a:schemeClr val="bg1">
                    <a:lumMod val="85000"/>
                  </a:schemeClr>
                </a:solidFill>
                <a:latin typeface="Source Sans Pro Light" charset="0"/>
                <a:ea typeface="Source Sans Pro Light" charset="0"/>
                <a:cs typeface="Source Sans Pro Light" charset="0"/>
              </a:defRPr>
            </a:lvl1pPr>
          </a:lstStyle>
          <a:p>
            <a:endParaRPr lang="en-US" dirty="0"/>
          </a:p>
        </p:txBody>
      </p:sp>
      <p:sp>
        <p:nvSpPr>
          <p:cNvPr id="5" name="Picture Placeholder 28"/>
          <p:cNvSpPr>
            <a:spLocks noGrp="1"/>
          </p:cNvSpPr>
          <p:nvPr>
            <p:ph type="pic" sz="quarter" idx="46"/>
          </p:nvPr>
        </p:nvSpPr>
        <p:spPr>
          <a:xfrm>
            <a:off x="2899314" y="1674798"/>
            <a:ext cx="3058805" cy="354821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8948060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3" name="Picture Placeholder 13"/>
          <p:cNvSpPr>
            <a:spLocks noGrp="1"/>
          </p:cNvSpPr>
          <p:nvPr>
            <p:ph type="pic" sz="quarter" idx="60"/>
          </p:nvPr>
        </p:nvSpPr>
        <p:spPr>
          <a:xfrm>
            <a:off x="-9015" y="0"/>
            <a:ext cx="24386666"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14444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0" y="7518400"/>
            <a:ext cx="8006576" cy="6197600"/>
          </a:xfrm>
          <a:prstGeom prst="rect">
            <a:avLst/>
          </a:prstGeom>
          <a:solidFill>
            <a:schemeClr val="bg1">
              <a:lumMod val="95000"/>
            </a:schemeClr>
          </a:solidFill>
        </p:spPr>
        <p:txBody>
          <a:bodyPr>
            <a:normAutofit/>
          </a:bodyPr>
          <a:lstStyle>
            <a:lvl1pPr>
              <a:defRPr sz="2800"/>
            </a:lvl1pPr>
          </a:lstStyle>
          <a:p>
            <a:endParaRPr lang="en-US" dirty="0"/>
          </a:p>
        </p:txBody>
      </p:sp>
      <p:sp>
        <p:nvSpPr>
          <p:cNvPr id="13" name="Picture Placeholder 8"/>
          <p:cNvSpPr>
            <a:spLocks noGrp="1"/>
          </p:cNvSpPr>
          <p:nvPr>
            <p:ph type="pic" sz="quarter" idx="11"/>
          </p:nvPr>
        </p:nvSpPr>
        <p:spPr>
          <a:xfrm>
            <a:off x="8191662" y="7518400"/>
            <a:ext cx="7986294" cy="6197600"/>
          </a:xfrm>
          <a:prstGeom prst="rect">
            <a:avLst/>
          </a:prstGeom>
          <a:solidFill>
            <a:schemeClr val="bg1">
              <a:lumMod val="95000"/>
            </a:schemeClr>
          </a:solidFill>
        </p:spPr>
        <p:txBody>
          <a:bodyPr>
            <a:normAutofit/>
          </a:bodyPr>
          <a:lstStyle>
            <a:lvl1pPr>
              <a:defRPr sz="2800"/>
            </a:lvl1pPr>
          </a:lstStyle>
          <a:p>
            <a:endParaRPr lang="en-US" dirty="0"/>
          </a:p>
        </p:txBody>
      </p:sp>
      <p:sp>
        <p:nvSpPr>
          <p:cNvPr id="14" name="Picture Placeholder 8"/>
          <p:cNvSpPr>
            <a:spLocks noGrp="1"/>
          </p:cNvSpPr>
          <p:nvPr>
            <p:ph type="pic" sz="quarter" idx="12"/>
          </p:nvPr>
        </p:nvSpPr>
        <p:spPr>
          <a:xfrm>
            <a:off x="16363042" y="7518400"/>
            <a:ext cx="8014608" cy="6197600"/>
          </a:xfrm>
          <a:prstGeom prst="rect">
            <a:avLst/>
          </a:prstGeo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8327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13" r:id="rId1"/>
    <p:sldLayoutId id="2147483991" r:id="rId2"/>
    <p:sldLayoutId id="2147483981" r:id="rId3"/>
    <p:sldLayoutId id="2147483982" r:id="rId4"/>
    <p:sldLayoutId id="2147484006" r:id="rId5"/>
    <p:sldLayoutId id="2147484112" r:id="rId6"/>
    <p:sldLayoutId id="2147484119" r:id="rId7"/>
    <p:sldLayoutId id="2147484123" r:id="rId8"/>
  </p:sldLayoutIdLst>
  <p:hf hdr="0" ftr="0" dt="0"/>
  <p:txStyles>
    <p:titleStyle>
      <a:lvl1pPr algn="l" defTabSz="1828434"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531726" y="6310432"/>
            <a:ext cx="15349778" cy="2147896"/>
          </a:xfrm>
          <a:prstGeom prst="rect">
            <a:avLst/>
          </a:prstGeom>
          <a:noFill/>
        </p:spPr>
        <p:txBody>
          <a:bodyPr wrap="none" lIns="365760" tIns="0" rIns="0" bIns="0" rtlCol="0">
            <a:spAutoFit/>
          </a:bodyPr>
          <a:lstStyle/>
          <a:p>
            <a:pPr algn="ctr">
              <a:lnSpc>
                <a:spcPts val="16700"/>
              </a:lnSpc>
            </a:pPr>
            <a:r>
              <a:rPr lang="en-US" sz="16000" spc="3000" dirty="0">
                <a:solidFill>
                  <a:schemeClr val="tx2"/>
                </a:solidFill>
                <a:latin typeface="Montserrat" charset="0"/>
                <a:ea typeface="Montserrat" charset="0"/>
                <a:cs typeface="Montserrat" charset="0"/>
              </a:rPr>
              <a:t>GOOGLE</a:t>
            </a:r>
            <a:r>
              <a:rPr lang="en-US" sz="16000" spc="3000" dirty="0">
                <a:solidFill>
                  <a:schemeClr val="accent2"/>
                </a:solidFill>
                <a:latin typeface="Montserrat" charset="0"/>
                <a:ea typeface="Montserrat" charset="0"/>
                <a:cs typeface="Montserrat" charset="0"/>
              </a:rPr>
              <a:t>PLAY</a:t>
            </a:r>
          </a:p>
        </p:txBody>
      </p:sp>
      <p:sp>
        <p:nvSpPr>
          <p:cNvPr id="20" name="Rectangle 19"/>
          <p:cNvSpPr>
            <a:spLocks/>
          </p:cNvSpPr>
          <p:nvPr/>
        </p:nvSpPr>
        <p:spPr bwMode="auto">
          <a:xfrm>
            <a:off x="9372987" y="8051678"/>
            <a:ext cx="5667257" cy="81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3000" spc="1800" dirty="0">
                <a:solidFill>
                  <a:schemeClr val="tx1">
                    <a:lumMod val="75000"/>
                  </a:schemeClr>
                </a:solidFill>
                <a:latin typeface="Montserrat Light" charset="0"/>
                <a:ea typeface="Montserrat Light" charset="0"/>
                <a:cs typeface="Montserrat Light" charset="0"/>
                <a:sym typeface="Bebas Neue" charset="0"/>
              </a:rPr>
              <a:t>DATA  ANALYSIS</a:t>
            </a:r>
          </a:p>
        </p:txBody>
      </p:sp>
      <p:pic>
        <p:nvPicPr>
          <p:cNvPr id="3" name="Picture 2">
            <a:extLst>
              <a:ext uri="{FF2B5EF4-FFF2-40B4-BE49-F238E27FC236}">
                <a16:creationId xmlns:a16="http://schemas.microsoft.com/office/drawing/2014/main" id="{3C17364B-AA89-D744-807C-ABBDF63B0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4877" y="3755886"/>
            <a:ext cx="2147896" cy="2147896"/>
          </a:xfrm>
          <a:prstGeom prst="rect">
            <a:avLst/>
          </a:prstGeom>
        </p:spPr>
      </p:pic>
    </p:spTree>
    <p:extLst>
      <p:ext uri="{BB962C8B-B14F-4D97-AF65-F5344CB8AC3E}">
        <p14:creationId xmlns:p14="http://schemas.microsoft.com/office/powerpoint/2010/main" val="3172709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9AD1A256-5BB0-B94E-BAEF-6340ADDF42EB}"/>
              </a:ext>
            </a:extLst>
          </p:cNvPr>
          <p:cNvPicPr>
            <a:picLocks noGrp="1" noChangeAspect="1"/>
          </p:cNvPicPr>
          <p:nvPr>
            <p:ph type="pic" sz="quarter" idx="42"/>
          </p:nvPr>
        </p:nvPicPr>
        <p:blipFill>
          <a:blip r:embed="rId3">
            <a:extLst>
              <a:ext uri="{28A0092B-C50C-407E-A947-70E740481C1C}">
                <a14:useLocalDpi xmlns:a14="http://schemas.microsoft.com/office/drawing/2010/main" val="0"/>
              </a:ext>
            </a:extLst>
          </a:blip>
          <a:srcRect l="20710" r="20710"/>
          <a:stretch>
            <a:fillRect/>
          </a:stretch>
        </p:blipFill>
        <p:spPr>
          <a:xfrm>
            <a:off x="18477751" y="-1"/>
            <a:ext cx="5899899" cy="6713034"/>
          </a:xfrm>
        </p:spPr>
      </p:pic>
      <p:pic>
        <p:nvPicPr>
          <p:cNvPr id="34" name="Picture Placeholder 33">
            <a:extLst>
              <a:ext uri="{FF2B5EF4-FFF2-40B4-BE49-F238E27FC236}">
                <a16:creationId xmlns:a16="http://schemas.microsoft.com/office/drawing/2014/main" id="{7698A440-26EE-AA42-ABCE-EB43911C703C}"/>
              </a:ext>
            </a:extLst>
          </p:cNvPr>
          <p:cNvPicPr>
            <a:picLocks noGrp="1" noChangeAspect="1"/>
          </p:cNvPicPr>
          <p:nvPr>
            <p:ph type="pic" sz="quarter" idx="43"/>
          </p:nvPr>
        </p:nvPicPr>
        <p:blipFill>
          <a:blip r:embed="rId4">
            <a:extLst>
              <a:ext uri="{28A0092B-C50C-407E-A947-70E740481C1C}">
                <a14:useLocalDpi xmlns:a14="http://schemas.microsoft.com/office/drawing/2010/main" val="0"/>
              </a:ext>
            </a:extLst>
          </a:blip>
          <a:srcRect l="20713" r="20713"/>
          <a:stretch>
            <a:fillRect/>
          </a:stretch>
        </p:blipFill>
        <p:spPr>
          <a:xfrm>
            <a:off x="18477751" y="7069268"/>
            <a:ext cx="5899899" cy="6713034"/>
          </a:xfrm>
        </p:spPr>
      </p:pic>
      <p:sp>
        <p:nvSpPr>
          <p:cNvPr id="22" name="TextBox 21"/>
          <p:cNvSpPr txBox="1"/>
          <p:nvPr/>
        </p:nvSpPr>
        <p:spPr>
          <a:xfrm>
            <a:off x="3358144" y="9455629"/>
            <a:ext cx="4549579"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Google Play Store Limitations</a:t>
            </a:r>
          </a:p>
        </p:txBody>
      </p:sp>
      <p:sp>
        <p:nvSpPr>
          <p:cNvPr id="24" name="TextBox 23"/>
          <p:cNvSpPr txBox="1"/>
          <p:nvPr/>
        </p:nvSpPr>
        <p:spPr>
          <a:xfrm>
            <a:off x="3358144" y="7069268"/>
            <a:ext cx="2906180"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Size vs Downloads</a:t>
            </a:r>
          </a:p>
        </p:txBody>
      </p:sp>
      <p:sp>
        <p:nvSpPr>
          <p:cNvPr id="25" name="Subtitle 2"/>
          <p:cNvSpPr txBox="1">
            <a:spLocks/>
          </p:cNvSpPr>
          <p:nvPr/>
        </p:nvSpPr>
        <p:spPr>
          <a:xfrm>
            <a:off x="3209283" y="5261975"/>
            <a:ext cx="8334629" cy="13001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2000" dirty="0">
                <a:solidFill>
                  <a:schemeClr val="tx1"/>
                </a:solidFill>
                <a:latin typeface="Source Sans Pro" panose="020B0503030403020204" pitchFamily="34" charset="0"/>
                <a:ea typeface="Source Sans Pro" panose="020B0503030403020204" pitchFamily="34" charset="0"/>
              </a:rPr>
              <a:t>With the larger app sizes (above 150mb), some carriers do not let users download the app over 3G or 4G.  Therefore, users without WIFI may not </a:t>
            </a:r>
          </a:p>
          <a:p>
            <a:pPr algn="l">
              <a:lnSpc>
                <a:spcPts val="2650"/>
              </a:lnSpc>
            </a:pPr>
            <a:r>
              <a:rPr lang="en-US" sz="2000" dirty="0">
                <a:solidFill>
                  <a:schemeClr val="tx1"/>
                </a:solidFill>
                <a:latin typeface="Source Sans Pro" panose="020B0503030403020204" pitchFamily="34" charset="0"/>
                <a:ea typeface="Source Sans Pro" panose="020B0503030403020204" pitchFamily="34" charset="0"/>
              </a:rPr>
              <a:t>have access to the app on Google Play.</a:t>
            </a:r>
          </a:p>
        </p:txBody>
      </p:sp>
      <p:sp>
        <p:nvSpPr>
          <p:cNvPr id="26" name="TextBox 25"/>
          <p:cNvSpPr txBox="1"/>
          <p:nvPr/>
        </p:nvSpPr>
        <p:spPr>
          <a:xfrm>
            <a:off x="3358144" y="4638302"/>
            <a:ext cx="3840218"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Cellular Data Limitations</a:t>
            </a:r>
          </a:p>
        </p:txBody>
      </p:sp>
      <p:sp>
        <p:nvSpPr>
          <p:cNvPr id="28" name="Shape 2588"/>
          <p:cNvSpPr/>
          <p:nvPr/>
        </p:nvSpPr>
        <p:spPr>
          <a:xfrm>
            <a:off x="2105723" y="7262399"/>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29" name="Shape 2629"/>
          <p:cNvSpPr/>
          <p:nvPr/>
        </p:nvSpPr>
        <p:spPr>
          <a:xfrm>
            <a:off x="2137844" y="4638302"/>
            <a:ext cx="558810"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6" name="TextBox 15"/>
          <p:cNvSpPr txBox="1"/>
          <p:nvPr/>
        </p:nvSpPr>
        <p:spPr>
          <a:xfrm>
            <a:off x="5294029" y="1864253"/>
            <a:ext cx="1598516"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SIZE</a:t>
            </a:r>
          </a:p>
        </p:txBody>
      </p:sp>
      <p:cxnSp>
        <p:nvCxnSpPr>
          <p:cNvPr id="17" name="Straight Connector 16"/>
          <p:cNvCxnSpPr/>
          <p:nvPr/>
        </p:nvCxnSpPr>
        <p:spPr>
          <a:xfrm>
            <a:off x="493678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59794" y="1436951"/>
            <a:ext cx="506369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a:t>
            </a:r>
          </a:p>
        </p:txBody>
      </p:sp>
      <p:sp>
        <p:nvSpPr>
          <p:cNvPr id="6" name="TextBox 5">
            <a:extLst>
              <a:ext uri="{FF2B5EF4-FFF2-40B4-BE49-F238E27FC236}">
                <a16:creationId xmlns:a16="http://schemas.microsoft.com/office/drawing/2014/main" id="{31A21040-BE68-2F4F-8B8C-D893A32262AC}"/>
              </a:ext>
            </a:extLst>
          </p:cNvPr>
          <p:cNvSpPr txBox="1"/>
          <p:nvPr/>
        </p:nvSpPr>
        <p:spPr>
          <a:xfrm>
            <a:off x="3332016" y="7921535"/>
            <a:ext cx="8271816" cy="707886"/>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There are no correlations between size and download rates. Developers can</a:t>
            </a:r>
          </a:p>
          <a:p>
            <a:r>
              <a:rPr lang="en-US" sz="2000" dirty="0">
                <a:latin typeface="Source Sans Pro" panose="020B0503030403020204" pitchFamily="34" charset="0"/>
                <a:ea typeface="Source Sans Pro" panose="020B0503030403020204" pitchFamily="34" charset="0"/>
              </a:rPr>
              <a:t>expect to see the same download rate no matter the size of the app. </a:t>
            </a:r>
          </a:p>
        </p:txBody>
      </p:sp>
      <p:sp>
        <p:nvSpPr>
          <p:cNvPr id="7" name="TextBox 6">
            <a:extLst>
              <a:ext uri="{FF2B5EF4-FFF2-40B4-BE49-F238E27FC236}">
                <a16:creationId xmlns:a16="http://schemas.microsoft.com/office/drawing/2014/main" id="{DDB85640-0CA4-4A44-A96B-9C7DBF6D3242}"/>
              </a:ext>
            </a:extLst>
          </p:cNvPr>
          <p:cNvSpPr txBox="1"/>
          <p:nvPr/>
        </p:nvSpPr>
        <p:spPr>
          <a:xfrm>
            <a:off x="3358144" y="10376870"/>
            <a:ext cx="9650399" cy="1015663"/>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Google Play does not display full app size if megabytes are over 99. Meaning, a developer</a:t>
            </a:r>
          </a:p>
          <a:p>
            <a:r>
              <a:rPr lang="en-US" sz="2000" dirty="0">
                <a:latin typeface="Source Sans Pro" panose="020B0503030403020204" pitchFamily="34" charset="0"/>
                <a:ea typeface="Source Sans Pro" panose="020B0503030403020204" pitchFamily="34" charset="0"/>
              </a:rPr>
              <a:t>can produce and app that is 1000mb and the user will never know unless they </a:t>
            </a:r>
          </a:p>
          <a:p>
            <a:r>
              <a:rPr lang="en-US" sz="2000" dirty="0">
                <a:latin typeface="Source Sans Pro" panose="020B0503030403020204" pitchFamily="34" charset="0"/>
                <a:ea typeface="Source Sans Pro" panose="020B0503030403020204" pitchFamily="34" charset="0"/>
              </a:rPr>
              <a:t>download the app The Play store will only label app size below 99mb. </a:t>
            </a:r>
          </a:p>
        </p:txBody>
      </p:sp>
      <p:pic>
        <p:nvPicPr>
          <p:cNvPr id="12" name="Picture 11">
            <a:extLst>
              <a:ext uri="{FF2B5EF4-FFF2-40B4-BE49-F238E27FC236}">
                <a16:creationId xmlns:a16="http://schemas.microsoft.com/office/drawing/2014/main" id="{1803D74F-0713-AB4E-8D30-1362BCE862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8163" y="3356516"/>
            <a:ext cx="10271083" cy="6847389"/>
          </a:xfrm>
          <a:prstGeom prst="rect">
            <a:avLst/>
          </a:prstGeom>
        </p:spPr>
      </p:pic>
      <p:pic>
        <p:nvPicPr>
          <p:cNvPr id="36" name="Picture 35">
            <a:extLst>
              <a:ext uri="{FF2B5EF4-FFF2-40B4-BE49-F238E27FC236}">
                <a16:creationId xmlns:a16="http://schemas.microsoft.com/office/drawing/2014/main" id="{7B1CB5C2-C406-254B-A783-4D2A41233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7844" y="9481341"/>
            <a:ext cx="558810" cy="484682"/>
          </a:xfrm>
          <a:prstGeom prst="rect">
            <a:avLst/>
          </a:prstGeom>
        </p:spPr>
      </p:pic>
    </p:spTree>
    <p:extLst>
      <p:ext uri="{BB962C8B-B14F-4D97-AF65-F5344CB8AC3E}">
        <p14:creationId xmlns:p14="http://schemas.microsoft.com/office/powerpoint/2010/main" val="680728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358144" y="9815177"/>
            <a:ext cx="3240631"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Preferred Categories</a:t>
            </a:r>
          </a:p>
        </p:txBody>
      </p:sp>
      <p:sp>
        <p:nvSpPr>
          <p:cNvPr id="24" name="TextBox 23"/>
          <p:cNvSpPr txBox="1"/>
          <p:nvPr/>
        </p:nvSpPr>
        <p:spPr>
          <a:xfrm>
            <a:off x="3358144" y="7247966"/>
            <a:ext cx="3444597"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Ratings vs Categories</a:t>
            </a:r>
          </a:p>
        </p:txBody>
      </p:sp>
      <p:sp>
        <p:nvSpPr>
          <p:cNvPr id="25" name="Subtitle 2"/>
          <p:cNvSpPr txBox="1">
            <a:spLocks/>
          </p:cNvSpPr>
          <p:nvPr/>
        </p:nvSpPr>
        <p:spPr>
          <a:xfrm>
            <a:off x="3209283" y="5261975"/>
            <a:ext cx="8334629" cy="15848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2000" dirty="0">
                <a:solidFill>
                  <a:schemeClr val="tx1"/>
                </a:solidFill>
                <a:latin typeface="Source Sans Pro" panose="020B0503030403020204" pitchFamily="34" charset="0"/>
                <a:ea typeface="Source Sans Pro" panose="020B0503030403020204" pitchFamily="34" charset="0"/>
                <a:cs typeface="Source Sans Pro" charset="0"/>
              </a:rPr>
              <a:t>When analyzing  Google Play Ratings and Reviews, we  experience rating bias. This is because, with our data set, nothing is below  4 stars. Statically, with this number of apps, we should see lower ratings for some categories. This plays into the idea that people are afraid to give criticism.</a:t>
            </a:r>
          </a:p>
        </p:txBody>
      </p:sp>
      <p:sp>
        <p:nvSpPr>
          <p:cNvPr id="26" name="TextBox 25"/>
          <p:cNvSpPr txBox="1"/>
          <p:nvPr/>
        </p:nvSpPr>
        <p:spPr>
          <a:xfrm>
            <a:off x="3358144" y="4638302"/>
            <a:ext cx="1885131"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Survey Bias</a:t>
            </a:r>
          </a:p>
        </p:txBody>
      </p:sp>
      <p:sp>
        <p:nvSpPr>
          <p:cNvPr id="16" name="TextBox 15"/>
          <p:cNvSpPr txBox="1"/>
          <p:nvPr/>
        </p:nvSpPr>
        <p:spPr>
          <a:xfrm>
            <a:off x="4517792" y="1864253"/>
            <a:ext cx="3150992"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RATINGS</a:t>
            </a:r>
          </a:p>
        </p:txBody>
      </p:sp>
      <p:cxnSp>
        <p:nvCxnSpPr>
          <p:cNvPr id="17" name="Straight Connector 16"/>
          <p:cNvCxnSpPr/>
          <p:nvPr/>
        </p:nvCxnSpPr>
        <p:spPr>
          <a:xfrm>
            <a:off x="493678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59794" y="1436951"/>
            <a:ext cx="506369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a:t>
            </a:r>
          </a:p>
        </p:txBody>
      </p:sp>
      <p:sp>
        <p:nvSpPr>
          <p:cNvPr id="7" name="TextBox 6">
            <a:extLst>
              <a:ext uri="{FF2B5EF4-FFF2-40B4-BE49-F238E27FC236}">
                <a16:creationId xmlns:a16="http://schemas.microsoft.com/office/drawing/2014/main" id="{DDB85640-0CA4-4A44-A96B-9C7DBF6D3242}"/>
              </a:ext>
            </a:extLst>
          </p:cNvPr>
          <p:cNvSpPr txBox="1"/>
          <p:nvPr/>
        </p:nvSpPr>
        <p:spPr>
          <a:xfrm>
            <a:off x="3358144" y="10376870"/>
            <a:ext cx="8828058" cy="1323439"/>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There appears to be a lack of apps in several categories. Those categories are:</a:t>
            </a:r>
          </a:p>
          <a:p>
            <a:r>
              <a:rPr lang="en-US" sz="2000" dirty="0">
                <a:latin typeface="Source Sans Pro" panose="020B0503030403020204" pitchFamily="34" charset="0"/>
                <a:ea typeface="Source Sans Pro" panose="020B0503030403020204" pitchFamily="34" charset="0"/>
              </a:rPr>
              <a:t>Beauty, Events, Parenting and Comics. We feel this is an untapped market</a:t>
            </a:r>
          </a:p>
          <a:p>
            <a:r>
              <a:rPr lang="en-US" sz="2000" dirty="0">
                <a:latin typeface="Source Sans Pro" panose="020B0503030403020204" pitchFamily="34" charset="0"/>
                <a:ea typeface="Source Sans Pro" panose="020B0503030403020204" pitchFamily="34" charset="0"/>
              </a:rPr>
              <a:t>That should be targeted. There are not a high volume of apps in these categories,</a:t>
            </a:r>
          </a:p>
          <a:p>
            <a:r>
              <a:rPr lang="en-US" sz="2000" dirty="0">
                <a:latin typeface="Source Sans Pro" panose="020B0503030403020204" pitchFamily="34" charset="0"/>
                <a:ea typeface="Source Sans Pro" panose="020B0503030403020204" pitchFamily="34" charset="0"/>
              </a:rPr>
              <a:t>This should make it easier to get your app seen.</a:t>
            </a:r>
          </a:p>
        </p:txBody>
      </p:sp>
      <p:pic>
        <p:nvPicPr>
          <p:cNvPr id="3" name="Picture 2">
            <a:extLst>
              <a:ext uri="{FF2B5EF4-FFF2-40B4-BE49-F238E27FC236}">
                <a16:creationId xmlns:a16="http://schemas.microsoft.com/office/drawing/2014/main" id="{4F422CA1-7C83-D24E-BAB2-6BAE9C2E2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0045" y="1678861"/>
            <a:ext cx="11546565" cy="6158168"/>
          </a:xfrm>
          <a:prstGeom prst="rect">
            <a:avLst/>
          </a:prstGeom>
        </p:spPr>
      </p:pic>
      <p:pic>
        <p:nvPicPr>
          <p:cNvPr id="5" name="Picture 4">
            <a:extLst>
              <a:ext uri="{FF2B5EF4-FFF2-40B4-BE49-F238E27FC236}">
                <a16:creationId xmlns:a16="http://schemas.microsoft.com/office/drawing/2014/main" id="{8DC1C740-A932-554D-9454-DF81F2F9DE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5187" y="7921535"/>
            <a:ext cx="7527879" cy="5018586"/>
          </a:xfrm>
          <a:prstGeom prst="rect">
            <a:avLst/>
          </a:prstGeom>
        </p:spPr>
      </p:pic>
      <p:sp>
        <p:nvSpPr>
          <p:cNvPr id="20" name="TextBox 19">
            <a:extLst>
              <a:ext uri="{FF2B5EF4-FFF2-40B4-BE49-F238E27FC236}">
                <a16:creationId xmlns:a16="http://schemas.microsoft.com/office/drawing/2014/main" id="{263DF1B4-C3FB-CB4A-B292-144F0DEC0B15}"/>
              </a:ext>
            </a:extLst>
          </p:cNvPr>
          <p:cNvSpPr txBox="1"/>
          <p:nvPr/>
        </p:nvSpPr>
        <p:spPr>
          <a:xfrm>
            <a:off x="3358144" y="7930896"/>
            <a:ext cx="8145178" cy="1323439"/>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In the scatter, we can see an interesting trend.  Our three highest rated</a:t>
            </a:r>
          </a:p>
          <a:p>
            <a:r>
              <a:rPr lang="en-US" sz="2000" dirty="0">
                <a:latin typeface="Source Sans Pro" panose="020B0503030403020204" pitchFamily="34" charset="0"/>
                <a:ea typeface="Source Sans Pro" panose="020B0503030403020204" pitchFamily="34" charset="0"/>
              </a:rPr>
              <a:t>Categories also have our highest total ratings. The highest average rating</a:t>
            </a:r>
          </a:p>
          <a:p>
            <a:r>
              <a:rPr lang="en-US" sz="2000" dirty="0">
                <a:latin typeface="Source Sans Pro" panose="020B0503030403020204" pitchFamily="34" charset="0"/>
                <a:ea typeface="Source Sans Pro" panose="020B0503030403020204" pitchFamily="34" charset="0"/>
              </a:rPr>
              <a:t>As well as highest number of rating belongs to Family. The Family category</a:t>
            </a:r>
          </a:p>
          <a:p>
            <a:r>
              <a:rPr lang="en-US" sz="2000" dirty="0">
                <a:latin typeface="Source Sans Pro" panose="020B0503030403020204" pitchFamily="34" charset="0"/>
                <a:ea typeface="Source Sans Pro" panose="020B0503030403020204" pitchFamily="34" charset="0"/>
              </a:rPr>
              <a:t>Holds any family-friendly apps.</a:t>
            </a:r>
          </a:p>
        </p:txBody>
      </p:sp>
      <p:pic>
        <p:nvPicPr>
          <p:cNvPr id="27" name="Picture 26">
            <a:extLst>
              <a:ext uri="{FF2B5EF4-FFF2-40B4-BE49-F238E27FC236}">
                <a16:creationId xmlns:a16="http://schemas.microsoft.com/office/drawing/2014/main" id="{80A664BC-62D7-6542-9447-9B4A01C4BB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061" y="4638302"/>
            <a:ext cx="870155" cy="870155"/>
          </a:xfrm>
          <a:prstGeom prst="rect">
            <a:avLst/>
          </a:prstGeom>
        </p:spPr>
      </p:pic>
      <p:pic>
        <p:nvPicPr>
          <p:cNvPr id="33" name="Picture 32">
            <a:extLst>
              <a:ext uri="{FF2B5EF4-FFF2-40B4-BE49-F238E27FC236}">
                <a16:creationId xmlns:a16="http://schemas.microsoft.com/office/drawing/2014/main" id="{69E50C3D-6ECB-3C45-A4D9-7CFCF1ACE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1061" y="7330878"/>
            <a:ext cx="870155" cy="870155"/>
          </a:xfrm>
          <a:prstGeom prst="rect">
            <a:avLst/>
          </a:prstGeom>
        </p:spPr>
      </p:pic>
      <p:pic>
        <p:nvPicPr>
          <p:cNvPr id="36" name="Picture 35">
            <a:extLst>
              <a:ext uri="{FF2B5EF4-FFF2-40B4-BE49-F238E27FC236}">
                <a16:creationId xmlns:a16="http://schemas.microsoft.com/office/drawing/2014/main" id="{62324410-CD11-DD40-937B-A60A3BD9C7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1061" y="9705961"/>
            <a:ext cx="826450" cy="741651"/>
          </a:xfrm>
          <a:prstGeom prst="rect">
            <a:avLst/>
          </a:prstGeom>
        </p:spPr>
      </p:pic>
    </p:spTree>
    <p:extLst>
      <p:ext uri="{BB962C8B-B14F-4D97-AF65-F5344CB8AC3E}">
        <p14:creationId xmlns:p14="http://schemas.microsoft.com/office/powerpoint/2010/main" val="375192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358144" y="9424852"/>
            <a:ext cx="1973617" cy="584775"/>
          </a:xfrm>
          <a:prstGeom prst="rect">
            <a:avLst/>
          </a:prstGeom>
          <a:noFill/>
        </p:spPr>
        <p:txBody>
          <a:bodyPr wrap="none" rtlCol="0" anchor="ctr" anchorCtr="0">
            <a:spAutoFit/>
          </a:bodyPr>
          <a:lstStyle/>
          <a:p>
            <a:r>
              <a:rPr lang="en-US" sz="3200" b="1" dirty="0">
                <a:solidFill>
                  <a:schemeClr val="tx2"/>
                </a:solidFill>
                <a:latin typeface="Montserrat" charset="0"/>
                <a:ea typeface="Montserrat" charset="0"/>
                <a:cs typeface="Montserrat" charset="0"/>
              </a:rPr>
              <a:t>Categories</a:t>
            </a:r>
          </a:p>
        </p:txBody>
      </p:sp>
      <p:sp>
        <p:nvSpPr>
          <p:cNvPr id="24" name="TextBox 23"/>
          <p:cNvSpPr txBox="1"/>
          <p:nvPr/>
        </p:nvSpPr>
        <p:spPr>
          <a:xfrm>
            <a:off x="3358144" y="7069268"/>
            <a:ext cx="1652312"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Paid Apps</a:t>
            </a:r>
          </a:p>
        </p:txBody>
      </p:sp>
      <p:sp>
        <p:nvSpPr>
          <p:cNvPr id="25" name="Subtitle 2"/>
          <p:cNvSpPr txBox="1">
            <a:spLocks/>
          </p:cNvSpPr>
          <p:nvPr/>
        </p:nvSpPr>
        <p:spPr>
          <a:xfrm>
            <a:off x="3209283" y="5261975"/>
            <a:ext cx="8334629" cy="123861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2000" dirty="0">
                <a:solidFill>
                  <a:schemeClr val="tx1"/>
                </a:solidFill>
                <a:latin typeface="Source Sans Pro" panose="020B0503030403020204" pitchFamily="34" charset="0"/>
                <a:ea typeface="Source Sans Pro" panose="020B0503030403020204" pitchFamily="34" charset="0"/>
                <a:cs typeface="Source Sans Pro" charset="0"/>
              </a:rPr>
              <a:t>Most apps on the Google Play store are free and come with ‘in-app purchases.’ Most developers might find it necessary to keep the app free and add premium upgrades within the app.</a:t>
            </a:r>
          </a:p>
        </p:txBody>
      </p:sp>
      <p:sp>
        <p:nvSpPr>
          <p:cNvPr id="26" name="TextBox 25"/>
          <p:cNvSpPr txBox="1"/>
          <p:nvPr/>
        </p:nvSpPr>
        <p:spPr>
          <a:xfrm>
            <a:off x="3358144" y="4638302"/>
            <a:ext cx="1953548" cy="523220"/>
          </a:xfrm>
          <a:prstGeom prst="rect">
            <a:avLst/>
          </a:prstGeom>
          <a:noFill/>
        </p:spPr>
        <p:txBody>
          <a:bodyPr wrap="none" rtlCol="0" anchor="ctr" anchorCtr="0">
            <a:spAutoFit/>
          </a:bodyPr>
          <a:lstStyle/>
          <a:p>
            <a:r>
              <a:rPr lang="en-US" sz="2800" b="1" dirty="0">
                <a:solidFill>
                  <a:schemeClr val="tx2"/>
                </a:solidFill>
                <a:latin typeface="Montserrat" charset="0"/>
                <a:ea typeface="Montserrat" charset="0"/>
                <a:cs typeface="Montserrat" charset="0"/>
              </a:rPr>
              <a:t>Free vs Paid</a:t>
            </a:r>
          </a:p>
        </p:txBody>
      </p:sp>
      <p:sp>
        <p:nvSpPr>
          <p:cNvPr id="28" name="Shape 2588"/>
          <p:cNvSpPr/>
          <p:nvPr/>
        </p:nvSpPr>
        <p:spPr>
          <a:xfrm>
            <a:off x="2105723" y="7262399"/>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29" name="Shape 2629"/>
          <p:cNvSpPr/>
          <p:nvPr/>
        </p:nvSpPr>
        <p:spPr>
          <a:xfrm>
            <a:off x="2137844" y="4638302"/>
            <a:ext cx="558810"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6" name="TextBox 15"/>
          <p:cNvSpPr txBox="1"/>
          <p:nvPr/>
        </p:nvSpPr>
        <p:spPr>
          <a:xfrm>
            <a:off x="4583099" y="1864253"/>
            <a:ext cx="3020379"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PRICING</a:t>
            </a:r>
          </a:p>
        </p:txBody>
      </p:sp>
      <p:cxnSp>
        <p:nvCxnSpPr>
          <p:cNvPr id="17" name="Straight Connector 16"/>
          <p:cNvCxnSpPr/>
          <p:nvPr/>
        </p:nvCxnSpPr>
        <p:spPr>
          <a:xfrm>
            <a:off x="493678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59794" y="1436951"/>
            <a:ext cx="506369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a:t>
            </a:r>
          </a:p>
        </p:txBody>
      </p:sp>
      <p:sp>
        <p:nvSpPr>
          <p:cNvPr id="6" name="TextBox 5">
            <a:extLst>
              <a:ext uri="{FF2B5EF4-FFF2-40B4-BE49-F238E27FC236}">
                <a16:creationId xmlns:a16="http://schemas.microsoft.com/office/drawing/2014/main" id="{31A21040-BE68-2F4F-8B8C-D893A32262AC}"/>
              </a:ext>
            </a:extLst>
          </p:cNvPr>
          <p:cNvSpPr txBox="1"/>
          <p:nvPr/>
        </p:nvSpPr>
        <p:spPr>
          <a:xfrm>
            <a:off x="3332015" y="7921535"/>
            <a:ext cx="8856810" cy="1015663"/>
          </a:xfrm>
          <a:prstGeom prst="rect">
            <a:avLst/>
          </a:prstGeom>
          <a:noFill/>
        </p:spPr>
        <p:txBody>
          <a:bodyPr wrap="square" rtlCol="0">
            <a:spAutoFit/>
          </a:bodyPr>
          <a:lstStyle/>
          <a:p>
            <a:r>
              <a:rPr lang="en-US" sz="2000" dirty="0">
                <a:latin typeface="Source Sans Pro" panose="020B0503030403020204" pitchFamily="34" charset="0"/>
                <a:ea typeface="Source Sans Pro" panose="020B0503030403020204" pitchFamily="34" charset="0"/>
              </a:rPr>
              <a:t>Most of the paid apps in the Google Play Store are inexpensive. The majority of apps cost about $1. Though some apps charge a premium around $400, they are sometimes bundled with the purchase of equipment like security cameras.</a:t>
            </a:r>
          </a:p>
        </p:txBody>
      </p:sp>
      <p:sp>
        <p:nvSpPr>
          <p:cNvPr id="7" name="TextBox 6">
            <a:extLst>
              <a:ext uri="{FF2B5EF4-FFF2-40B4-BE49-F238E27FC236}">
                <a16:creationId xmlns:a16="http://schemas.microsoft.com/office/drawing/2014/main" id="{DDB85640-0CA4-4A44-A96B-9C7DBF6D3242}"/>
              </a:ext>
            </a:extLst>
          </p:cNvPr>
          <p:cNvSpPr txBox="1"/>
          <p:nvPr/>
        </p:nvSpPr>
        <p:spPr>
          <a:xfrm>
            <a:off x="3358144" y="10376870"/>
            <a:ext cx="9501319" cy="1631216"/>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It looks like certain app categories have more free apps available for download than</a:t>
            </a:r>
          </a:p>
          <a:p>
            <a:r>
              <a:rPr lang="en-US" sz="2000" dirty="0">
                <a:latin typeface="Source Sans Pro" panose="020B0503030403020204" pitchFamily="34" charset="0"/>
                <a:ea typeface="Source Sans Pro" panose="020B0503030403020204" pitchFamily="34" charset="0"/>
              </a:rPr>
              <a:t> others. In our dataset, the majority of apps in Food &amp; Drink, News and Magazines, </a:t>
            </a:r>
          </a:p>
          <a:p>
            <a:r>
              <a:rPr lang="en-US" sz="2000" dirty="0">
                <a:latin typeface="Source Sans Pro" panose="020B0503030403020204" pitchFamily="34" charset="0"/>
                <a:ea typeface="Source Sans Pro" panose="020B0503030403020204" pitchFamily="34" charset="0"/>
              </a:rPr>
              <a:t>as well as Social categories were free to install. At the same time, Health &amp; Fitness, </a:t>
            </a:r>
          </a:p>
          <a:p>
            <a:r>
              <a:rPr lang="en-US" sz="2000" dirty="0">
                <a:latin typeface="Source Sans Pro" panose="020B0503030403020204" pitchFamily="34" charset="0"/>
                <a:ea typeface="Source Sans Pro" panose="020B0503030403020204" pitchFamily="34" charset="0"/>
              </a:rPr>
              <a:t>Travel &amp; Local, Education, and Medical categories had the biggest number of paid apps </a:t>
            </a:r>
          </a:p>
          <a:p>
            <a:r>
              <a:rPr lang="en-US" sz="2000" dirty="0">
                <a:latin typeface="Source Sans Pro" panose="020B0503030403020204" pitchFamily="34" charset="0"/>
                <a:ea typeface="Source Sans Pro" panose="020B0503030403020204" pitchFamily="34" charset="0"/>
              </a:rPr>
              <a:t>available for download.</a:t>
            </a:r>
          </a:p>
        </p:txBody>
      </p:sp>
      <p:pic>
        <p:nvPicPr>
          <p:cNvPr id="9" name="Picture 8">
            <a:extLst>
              <a:ext uri="{FF2B5EF4-FFF2-40B4-BE49-F238E27FC236}">
                <a16:creationId xmlns:a16="http://schemas.microsoft.com/office/drawing/2014/main" id="{275C9B40-00B0-9945-9140-F164F1D56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9181" y="7262399"/>
            <a:ext cx="8863367" cy="5908911"/>
          </a:xfrm>
          <a:prstGeom prst="rect">
            <a:avLst/>
          </a:prstGeom>
        </p:spPr>
      </p:pic>
      <p:pic>
        <p:nvPicPr>
          <p:cNvPr id="11" name="Picture 10">
            <a:extLst>
              <a:ext uri="{FF2B5EF4-FFF2-40B4-BE49-F238E27FC236}">
                <a16:creationId xmlns:a16="http://schemas.microsoft.com/office/drawing/2014/main" id="{22B45AAC-5DCE-A244-B08D-5EF89785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9181" y="837007"/>
            <a:ext cx="8863367" cy="5908911"/>
          </a:xfrm>
          <a:prstGeom prst="rect">
            <a:avLst/>
          </a:prstGeom>
        </p:spPr>
      </p:pic>
      <p:sp>
        <p:nvSpPr>
          <p:cNvPr id="12" name="TextBox 11">
            <a:extLst>
              <a:ext uri="{FF2B5EF4-FFF2-40B4-BE49-F238E27FC236}">
                <a16:creationId xmlns:a16="http://schemas.microsoft.com/office/drawing/2014/main" id="{50FC4F93-F527-9045-B4A6-693DEDD2BA0A}"/>
              </a:ext>
            </a:extLst>
          </p:cNvPr>
          <p:cNvSpPr txBox="1"/>
          <p:nvPr/>
        </p:nvSpPr>
        <p:spPr>
          <a:xfrm>
            <a:off x="21862053" y="8534828"/>
            <a:ext cx="2260600" cy="733286"/>
          </a:xfrm>
          <a:prstGeom prst="rect">
            <a:avLst/>
          </a:prstGeom>
          <a:solidFill>
            <a:schemeClr val="bg1"/>
          </a:solidFill>
        </p:spPr>
        <p:txBody>
          <a:bodyPr wrap="square" rtlCol="0">
            <a:spAutoFit/>
          </a:bodyPr>
          <a:lstStyle/>
          <a:p>
            <a:r>
              <a:rPr lang="en-US" sz="2000" dirty="0">
                <a:solidFill>
                  <a:schemeClr val="tx2"/>
                </a:solidFill>
                <a:latin typeface="Arial" panose="020B0604020202020204" pitchFamily="34" charset="0"/>
                <a:cs typeface="Arial" panose="020B0604020202020204" pitchFamily="34" charset="0"/>
              </a:rPr>
              <a:t>Free = 67 Trillion</a:t>
            </a:r>
          </a:p>
          <a:p>
            <a:r>
              <a:rPr lang="en-US" sz="2000" dirty="0">
                <a:solidFill>
                  <a:schemeClr val="tx2"/>
                </a:solidFill>
                <a:latin typeface="Arial" panose="020B0604020202020204" pitchFamily="34" charset="0"/>
                <a:cs typeface="Arial" panose="020B0604020202020204" pitchFamily="34" charset="0"/>
              </a:rPr>
              <a:t>Paid = 47 Million</a:t>
            </a:r>
          </a:p>
        </p:txBody>
      </p:sp>
      <p:pic>
        <p:nvPicPr>
          <p:cNvPr id="19" name="Picture 18">
            <a:extLst>
              <a:ext uri="{FF2B5EF4-FFF2-40B4-BE49-F238E27FC236}">
                <a16:creationId xmlns:a16="http://schemas.microsoft.com/office/drawing/2014/main" id="{AA99099F-B7F5-F54F-92AB-B465DDC5E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204" y="9355908"/>
            <a:ext cx="723691" cy="723691"/>
          </a:xfrm>
          <a:prstGeom prst="rect">
            <a:avLst/>
          </a:prstGeom>
        </p:spPr>
      </p:pic>
    </p:spTree>
    <p:extLst>
      <p:ext uri="{BB962C8B-B14F-4D97-AF65-F5344CB8AC3E}">
        <p14:creationId xmlns:p14="http://schemas.microsoft.com/office/powerpoint/2010/main" val="270340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300855" y="5855161"/>
            <a:ext cx="5775940" cy="1002839"/>
          </a:xfrm>
          <a:prstGeom prst="rect">
            <a:avLst/>
          </a:prstGeom>
          <a:noFill/>
        </p:spPr>
        <p:txBody>
          <a:bodyPr wrap="squar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QUESTIONS</a:t>
            </a:r>
          </a:p>
        </p:txBody>
      </p:sp>
      <p:cxnSp>
        <p:nvCxnSpPr>
          <p:cNvPr id="16" name="Straight Connector 15"/>
          <p:cNvCxnSpPr>
            <a:cxnSpLocks/>
          </p:cNvCxnSpPr>
          <p:nvPr/>
        </p:nvCxnSpPr>
        <p:spPr>
          <a:xfrm>
            <a:off x="11033967" y="7132516"/>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391425" y="5408885"/>
            <a:ext cx="5594801" cy="446276"/>
          </a:xfrm>
          <a:prstGeom prst="rect">
            <a:avLst/>
          </a:prstGeom>
          <a:noFill/>
        </p:spPr>
        <p:txBody>
          <a:bodyPr wrap="squar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 </a:t>
            </a:r>
          </a:p>
        </p:txBody>
      </p:sp>
    </p:spTree>
    <p:extLst>
      <p:ext uri="{BB962C8B-B14F-4D97-AF65-F5344CB8AC3E}">
        <p14:creationId xmlns:p14="http://schemas.microsoft.com/office/powerpoint/2010/main" val="262176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3951" y="2352539"/>
            <a:ext cx="20949748" cy="9433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7" name="Rectangle 16"/>
          <p:cNvSpPr/>
          <p:nvPr/>
        </p:nvSpPr>
        <p:spPr>
          <a:xfrm>
            <a:off x="15780729" y="2743200"/>
            <a:ext cx="5887844" cy="8430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30" name="Rectangle 29"/>
          <p:cNvSpPr/>
          <p:nvPr/>
        </p:nvSpPr>
        <p:spPr>
          <a:xfrm>
            <a:off x="9364214" y="2743200"/>
            <a:ext cx="5887844" cy="8430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3" name="TextBox 12"/>
          <p:cNvSpPr txBox="1"/>
          <p:nvPr/>
        </p:nvSpPr>
        <p:spPr>
          <a:xfrm>
            <a:off x="2172631" y="3636773"/>
            <a:ext cx="2485232" cy="646331"/>
          </a:xfrm>
          <a:prstGeom prst="rect">
            <a:avLst/>
          </a:prstGeom>
          <a:noFill/>
        </p:spPr>
        <p:txBody>
          <a:bodyPr wrap="none" rtlCol="0" anchor="ctr" anchorCtr="0">
            <a:spAutoFit/>
          </a:bodyPr>
          <a:lstStyle/>
          <a:p>
            <a:r>
              <a:rPr lang="en-US" b="1" dirty="0">
                <a:solidFill>
                  <a:schemeClr val="tx2"/>
                </a:solidFill>
                <a:latin typeface="Montserrat" charset="0"/>
                <a:ea typeface="Montserrat" charset="0"/>
                <a:cs typeface="Montserrat" charset="0"/>
              </a:rPr>
              <a:t>THANK YOU</a:t>
            </a:r>
          </a:p>
        </p:txBody>
      </p:sp>
      <p:sp>
        <p:nvSpPr>
          <p:cNvPr id="14" name="TextBox 13"/>
          <p:cNvSpPr txBox="1"/>
          <p:nvPr/>
        </p:nvSpPr>
        <p:spPr>
          <a:xfrm>
            <a:off x="2150329" y="5063378"/>
            <a:ext cx="1388522" cy="492443"/>
          </a:xfrm>
          <a:prstGeom prst="rect">
            <a:avLst/>
          </a:prstGeom>
          <a:noFill/>
        </p:spPr>
        <p:txBody>
          <a:bodyPr wrap="none" rtlCol="0" anchor="ctr" anchorCtr="0">
            <a:spAutoFit/>
          </a:bodyPr>
          <a:lstStyle/>
          <a:p>
            <a:r>
              <a:rPr lang="en-US" sz="2600" i="1" dirty="0">
                <a:latin typeface="Source Sans Pro" charset="0"/>
                <a:ea typeface="Source Sans Pro" charset="0"/>
                <a:cs typeface="Source Sans Pro" charset="0"/>
              </a:rPr>
              <a:t>GROUP 2</a:t>
            </a:r>
          </a:p>
        </p:txBody>
      </p:sp>
      <p:cxnSp>
        <p:nvCxnSpPr>
          <p:cNvPr id="5" name="Straight Connector 4"/>
          <p:cNvCxnSpPr/>
          <p:nvPr/>
        </p:nvCxnSpPr>
        <p:spPr>
          <a:xfrm>
            <a:off x="2281876" y="4482790"/>
            <a:ext cx="101661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a:off x="2038819" y="5865454"/>
            <a:ext cx="6068532" cy="120405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50"/>
              </a:lnSpc>
            </a:pPr>
            <a:r>
              <a:rPr lang="en-US" dirty="0">
                <a:solidFill>
                  <a:schemeClr val="tx1"/>
                </a:solidFill>
                <a:latin typeface="Source Sans Pro" charset="0"/>
                <a:ea typeface="Source Sans Pro" charset="0"/>
                <a:cs typeface="Source Sans Pro" charset="0"/>
              </a:rPr>
              <a:t>Saturday April 27</a:t>
            </a:r>
            <a:r>
              <a:rPr lang="en-US" baseline="30000" dirty="0">
                <a:solidFill>
                  <a:schemeClr val="tx1"/>
                </a:solidFill>
                <a:latin typeface="Source Sans Pro" charset="0"/>
                <a:ea typeface="Source Sans Pro" charset="0"/>
                <a:cs typeface="Source Sans Pro" charset="0"/>
              </a:rPr>
              <a:t>th</a:t>
            </a:r>
            <a:r>
              <a:rPr lang="en-US" dirty="0">
                <a:solidFill>
                  <a:schemeClr val="tx1"/>
                </a:solidFill>
                <a:latin typeface="Source Sans Pro" charset="0"/>
                <a:ea typeface="Source Sans Pro" charset="0"/>
                <a:cs typeface="Source Sans Pro" charset="0"/>
              </a:rPr>
              <a:t>, 2019</a:t>
            </a:r>
          </a:p>
          <a:p>
            <a:pPr algn="l">
              <a:lnSpc>
                <a:spcPts val="3650"/>
              </a:lnSpc>
            </a:pPr>
            <a:r>
              <a:rPr lang="en-US" dirty="0">
                <a:solidFill>
                  <a:schemeClr val="tx1"/>
                </a:solidFill>
                <a:latin typeface="Source Sans Pro" charset="0"/>
                <a:ea typeface="Source Sans Pro" charset="0"/>
                <a:cs typeface="Source Sans Pro" charset="0"/>
              </a:rPr>
              <a:t>UNCC DATA ANALYTICS BOOTCAMP</a:t>
            </a:r>
          </a:p>
        </p:txBody>
      </p:sp>
      <p:sp>
        <p:nvSpPr>
          <p:cNvPr id="16" name="Subtitle 2"/>
          <p:cNvSpPr txBox="1">
            <a:spLocks/>
          </p:cNvSpPr>
          <p:nvPr/>
        </p:nvSpPr>
        <p:spPr>
          <a:xfrm>
            <a:off x="2852444" y="9739609"/>
            <a:ext cx="5332551" cy="48891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2000" dirty="0">
                <a:solidFill>
                  <a:schemeClr val="tx1"/>
                </a:solidFill>
                <a:latin typeface="Source Sans Pro" charset="0"/>
                <a:ea typeface="Source Sans Pro" charset="0"/>
                <a:cs typeface="Source Sans Pro" charset="0"/>
              </a:rPr>
              <a:t>Kendal James</a:t>
            </a:r>
          </a:p>
        </p:txBody>
      </p:sp>
      <p:sp>
        <p:nvSpPr>
          <p:cNvPr id="6" name="Triangle 5"/>
          <p:cNvSpPr/>
          <p:nvPr/>
        </p:nvSpPr>
        <p:spPr>
          <a:xfrm rot="5400000">
            <a:off x="2615146" y="7883564"/>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8" name="Triangle 17"/>
          <p:cNvSpPr/>
          <p:nvPr/>
        </p:nvSpPr>
        <p:spPr>
          <a:xfrm rot="5400000">
            <a:off x="2615146" y="8552198"/>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9" name="Triangle 18"/>
          <p:cNvSpPr/>
          <p:nvPr/>
        </p:nvSpPr>
        <p:spPr>
          <a:xfrm rot="5400000">
            <a:off x="2615146" y="9205305"/>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8" name="Subtitle 2"/>
          <p:cNvSpPr txBox="1">
            <a:spLocks/>
          </p:cNvSpPr>
          <p:nvPr/>
        </p:nvSpPr>
        <p:spPr>
          <a:xfrm>
            <a:off x="2852444" y="7751984"/>
            <a:ext cx="5332551" cy="48891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2000" dirty="0" err="1">
                <a:solidFill>
                  <a:schemeClr val="tx1"/>
                </a:solidFill>
                <a:latin typeface="Source Sans Pro" charset="0"/>
                <a:ea typeface="Source Sans Pro" charset="0"/>
                <a:cs typeface="Source Sans Pro" charset="0"/>
              </a:rPr>
              <a:t>Diala</a:t>
            </a:r>
            <a:r>
              <a:rPr lang="en-US" sz="2000" dirty="0">
                <a:solidFill>
                  <a:schemeClr val="tx1"/>
                </a:solidFill>
                <a:latin typeface="Source Sans Pro" charset="0"/>
                <a:ea typeface="Source Sans Pro" charset="0"/>
                <a:cs typeface="Source Sans Pro" charset="0"/>
              </a:rPr>
              <a:t> </a:t>
            </a:r>
            <a:r>
              <a:rPr lang="en-US" sz="2000" dirty="0" err="1">
                <a:solidFill>
                  <a:schemeClr val="tx1"/>
                </a:solidFill>
                <a:latin typeface="Source Sans Pro" charset="0"/>
                <a:ea typeface="Source Sans Pro" charset="0"/>
                <a:cs typeface="Source Sans Pro" charset="0"/>
              </a:rPr>
              <a:t>Sharkawi</a:t>
            </a:r>
            <a:endParaRPr lang="en-US" sz="2000" dirty="0">
              <a:solidFill>
                <a:schemeClr val="tx1"/>
              </a:solidFill>
              <a:latin typeface="Source Sans Pro" charset="0"/>
              <a:ea typeface="Source Sans Pro" charset="0"/>
              <a:cs typeface="Source Sans Pro" charset="0"/>
            </a:endParaRPr>
          </a:p>
        </p:txBody>
      </p:sp>
      <p:sp>
        <p:nvSpPr>
          <p:cNvPr id="29" name="Subtitle 2"/>
          <p:cNvSpPr txBox="1">
            <a:spLocks/>
          </p:cNvSpPr>
          <p:nvPr/>
        </p:nvSpPr>
        <p:spPr>
          <a:xfrm>
            <a:off x="2852444" y="8437906"/>
            <a:ext cx="5332551" cy="48891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2000" dirty="0">
                <a:solidFill>
                  <a:schemeClr val="tx1"/>
                </a:solidFill>
                <a:latin typeface="Source Sans Pro" charset="0"/>
                <a:ea typeface="Source Sans Pro" charset="0"/>
                <a:cs typeface="Source Sans Pro" charset="0"/>
              </a:rPr>
              <a:t>Nicholas Worthy</a:t>
            </a:r>
          </a:p>
        </p:txBody>
      </p:sp>
      <p:sp>
        <p:nvSpPr>
          <p:cNvPr id="20" name="Triangle 19">
            <a:extLst>
              <a:ext uri="{FF2B5EF4-FFF2-40B4-BE49-F238E27FC236}">
                <a16:creationId xmlns:a16="http://schemas.microsoft.com/office/drawing/2014/main" id="{87FEA0CA-AD5C-EC49-B3A1-FA2E80C09E31}"/>
              </a:ext>
            </a:extLst>
          </p:cNvPr>
          <p:cNvSpPr/>
          <p:nvPr/>
        </p:nvSpPr>
        <p:spPr>
          <a:xfrm rot="5400000">
            <a:off x="2615146" y="9858412"/>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2" name="Subtitle 2">
            <a:extLst>
              <a:ext uri="{FF2B5EF4-FFF2-40B4-BE49-F238E27FC236}">
                <a16:creationId xmlns:a16="http://schemas.microsoft.com/office/drawing/2014/main" id="{3D336BCD-7897-6844-86B4-E8D91BD1EAC7}"/>
              </a:ext>
            </a:extLst>
          </p:cNvPr>
          <p:cNvSpPr txBox="1">
            <a:spLocks/>
          </p:cNvSpPr>
          <p:nvPr/>
        </p:nvSpPr>
        <p:spPr>
          <a:xfrm>
            <a:off x="2844590" y="9123828"/>
            <a:ext cx="5332551" cy="48891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2000" dirty="0">
                <a:solidFill>
                  <a:schemeClr val="tx1"/>
                </a:solidFill>
                <a:latin typeface="Source Sans Pro" charset="0"/>
                <a:ea typeface="Source Sans Pro" charset="0"/>
                <a:cs typeface="Source Sans Pro" charset="0"/>
              </a:rPr>
              <a:t>Joe </a:t>
            </a:r>
            <a:r>
              <a:rPr lang="en-US" sz="2000" dirty="0" err="1">
                <a:solidFill>
                  <a:schemeClr val="tx1"/>
                </a:solidFill>
                <a:latin typeface="Source Sans Pro" charset="0"/>
                <a:ea typeface="Source Sans Pro" charset="0"/>
                <a:cs typeface="Source Sans Pro" charset="0"/>
              </a:rPr>
              <a:t>Fioro</a:t>
            </a:r>
            <a:endParaRPr lang="en-US" sz="2000" dirty="0">
              <a:solidFill>
                <a:schemeClr val="tx1"/>
              </a:solidFill>
              <a:latin typeface="Source Sans Pro" charset="0"/>
              <a:ea typeface="Source Sans Pro" charset="0"/>
              <a:cs typeface="Source Sans Pro" charset="0"/>
            </a:endParaRPr>
          </a:p>
        </p:txBody>
      </p:sp>
      <p:pic>
        <p:nvPicPr>
          <p:cNvPr id="10" name="Picture Placeholder 9">
            <a:extLst>
              <a:ext uri="{FF2B5EF4-FFF2-40B4-BE49-F238E27FC236}">
                <a16:creationId xmlns:a16="http://schemas.microsoft.com/office/drawing/2014/main" id="{0FD5FDE0-F521-4544-8612-B6330719493D}"/>
              </a:ext>
            </a:extLst>
          </p:cNvPr>
          <p:cNvPicPr>
            <a:picLocks noGrp="1" noChangeAspect="1"/>
          </p:cNvPicPr>
          <p:nvPr>
            <p:ph type="pic" sz="quarter" idx="51"/>
          </p:nvPr>
        </p:nvPicPr>
        <p:blipFill>
          <a:blip r:embed="rId3">
            <a:extLst>
              <a:ext uri="{28A0092B-C50C-407E-A947-70E740481C1C}">
                <a14:useLocalDpi xmlns:a14="http://schemas.microsoft.com/office/drawing/2010/main" val="0"/>
              </a:ext>
            </a:extLst>
          </a:blip>
          <a:srcRect l="24417" r="24417"/>
          <a:stretch>
            <a:fillRect/>
          </a:stretch>
        </p:blipFill>
        <p:spPr/>
      </p:pic>
      <p:pic>
        <p:nvPicPr>
          <p:cNvPr id="24" name="Picture Placeholder 23">
            <a:extLst>
              <a:ext uri="{FF2B5EF4-FFF2-40B4-BE49-F238E27FC236}">
                <a16:creationId xmlns:a16="http://schemas.microsoft.com/office/drawing/2014/main" id="{AFB13767-EE04-C64A-9712-CB9FD55E53BD}"/>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l="32940" r="32940"/>
          <a:stretch>
            <a:fillRect/>
          </a:stretch>
        </p:blipFill>
        <p:spPr/>
      </p:pic>
    </p:spTree>
    <p:extLst>
      <p:ext uri="{BB962C8B-B14F-4D97-AF65-F5344CB8AC3E}">
        <p14:creationId xmlns:p14="http://schemas.microsoft.com/office/powerpoint/2010/main" val="2026022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62475" y="1150575"/>
            <a:ext cx="3884333"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OVERVIEW</a:t>
            </a: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32488" y="723273"/>
            <a:ext cx="414100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a:t>
            </a:r>
          </a:p>
        </p:txBody>
      </p:sp>
      <p:sp>
        <p:nvSpPr>
          <p:cNvPr id="10" name="TextBox 9"/>
          <p:cNvSpPr txBox="1"/>
          <p:nvPr/>
        </p:nvSpPr>
        <p:spPr>
          <a:xfrm>
            <a:off x="1656097" y="3968906"/>
            <a:ext cx="2774734" cy="400110"/>
          </a:xfrm>
          <a:prstGeom prst="rect">
            <a:avLst/>
          </a:prstGeom>
          <a:noFill/>
        </p:spPr>
        <p:txBody>
          <a:bodyPr wrap="none" rtlCol="0" anchor="ctr" anchorCtr="0">
            <a:spAutoFit/>
          </a:bodyPr>
          <a:lstStyle/>
          <a:p>
            <a:r>
              <a:rPr lang="en-US" sz="2000" b="1" dirty="0">
                <a:solidFill>
                  <a:schemeClr val="tx2"/>
                </a:solidFill>
                <a:latin typeface="Montserrat" charset="0"/>
                <a:ea typeface="Montserrat" charset="0"/>
                <a:cs typeface="Montserrat" charset="0"/>
              </a:rPr>
              <a:t>About Google Play Store</a:t>
            </a:r>
          </a:p>
        </p:txBody>
      </p:sp>
      <p:sp>
        <p:nvSpPr>
          <p:cNvPr id="11" name="Subtitle 2"/>
          <p:cNvSpPr txBox="1">
            <a:spLocks/>
          </p:cNvSpPr>
          <p:nvPr/>
        </p:nvSpPr>
        <p:spPr>
          <a:xfrm>
            <a:off x="13686205" y="4476022"/>
            <a:ext cx="8781521" cy="174798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thaiDist">
              <a:lnSpc>
                <a:spcPct val="150000"/>
              </a:lnSpc>
            </a:pPr>
            <a:r>
              <a:rPr lang="en-US" sz="1700" dirty="0">
                <a:solidFill>
                  <a:schemeClr val="tx1"/>
                </a:solidFill>
                <a:latin typeface="Source Sans Pro" panose="020B0503030403020204" pitchFamily="34" charset="0"/>
                <a:ea typeface="Source Sans Pro" panose="020B0503030403020204" pitchFamily="34" charset="0"/>
              </a:rPr>
              <a:t>On Android Devices, the entire Google Play Store can be accessed through the Play Store app. Standard apps appear in the Android system tray, but Play Games, Play Music, Play Books, Play Movies &amp; TV, and Play Newsstand are all libraries of downloadable content. Each has separate player apps that allow you to access your content</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12" name="Subtitle 2"/>
          <p:cNvSpPr txBox="1">
            <a:spLocks/>
          </p:cNvSpPr>
          <p:nvPr/>
        </p:nvSpPr>
        <p:spPr>
          <a:xfrm>
            <a:off x="1656097" y="4476022"/>
            <a:ext cx="9035350" cy="214039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700" dirty="0">
                <a:solidFill>
                  <a:schemeClr val="tx1"/>
                </a:solidFill>
                <a:latin typeface="Source Sans Pro" panose="020B0503030403020204" pitchFamily="34" charset="0"/>
                <a:ea typeface="Source Sans Pro" panose="020B0503030403020204" pitchFamily="34" charset="0"/>
              </a:rPr>
              <a:t>Google Play, which was originally born and referred to by Google as the ‘Android Market’, is Google's official store and portal for Android apps, games and other content for your Android-powered phone, tablet or Android TV device. Just as Apple has its App Store, Google has the Google Play Store. It's a huge place and it offers a lot of content to its users. Google Play is the one-stop-shop for Android apps, games, music, movie rentals and purchases, and e-books.   </a:t>
            </a:r>
          </a:p>
        </p:txBody>
      </p:sp>
      <p:pic>
        <p:nvPicPr>
          <p:cNvPr id="37" name="Picture Placeholder 36">
            <a:extLst>
              <a:ext uri="{FF2B5EF4-FFF2-40B4-BE49-F238E27FC236}">
                <a16:creationId xmlns:a16="http://schemas.microsoft.com/office/drawing/2014/main" id="{E3AC8559-EA59-5B4F-BD42-C1BE214D80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695" r="13695"/>
          <a:stretch>
            <a:fillRect/>
          </a:stretch>
        </p:blipFill>
        <p:spPr/>
      </p:pic>
      <p:pic>
        <p:nvPicPr>
          <p:cNvPr id="42" name="Picture Placeholder 41">
            <a:extLst>
              <a:ext uri="{FF2B5EF4-FFF2-40B4-BE49-F238E27FC236}">
                <a16:creationId xmlns:a16="http://schemas.microsoft.com/office/drawing/2014/main" id="{BC383BDB-4B22-0744-A588-C4E23BC3FD8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040" r="7040"/>
          <a:stretch>
            <a:fillRect/>
          </a:stretch>
        </p:blipFill>
        <p:spPr/>
      </p:pic>
      <p:pic>
        <p:nvPicPr>
          <p:cNvPr id="50" name="Picture Placeholder 49">
            <a:extLst>
              <a:ext uri="{FF2B5EF4-FFF2-40B4-BE49-F238E27FC236}">
                <a16:creationId xmlns:a16="http://schemas.microsoft.com/office/drawing/2014/main" id="{54F2F364-9525-0540-BFBF-3A5B86F2575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6890" r="6890"/>
          <a:stretch>
            <a:fillRect/>
          </a:stretch>
        </p:blipFill>
        <p:spPr>
          <a:xfrm>
            <a:off x="16391617" y="7546975"/>
            <a:ext cx="8014608" cy="6197600"/>
          </a:xfrm>
        </p:spPr>
      </p:pic>
    </p:spTree>
    <p:extLst>
      <p:ext uri="{BB962C8B-B14F-4D97-AF65-F5344CB8AC3E}">
        <p14:creationId xmlns:p14="http://schemas.microsoft.com/office/powerpoint/2010/main" val="163339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30"/>
          </p:nvPr>
        </p:nvPicPr>
        <p:blipFill>
          <a:blip r:embed="rId3">
            <a:extLst>
              <a:ext uri="{28A0092B-C50C-407E-A947-70E740481C1C}">
                <a14:useLocalDpi xmlns:a14="http://schemas.microsoft.com/office/drawing/2010/main"/>
              </a:ext>
            </a:extLst>
          </a:blip>
          <a:srcRect/>
          <a:stretch>
            <a:fillRect/>
          </a:stretch>
        </p:blipFill>
        <p:spPr/>
      </p:pic>
      <p:pic>
        <p:nvPicPr>
          <p:cNvPr id="15" name="Picture Placeholder 14"/>
          <p:cNvPicPr>
            <a:picLocks noGrp="1" noChangeAspect="1"/>
          </p:cNvPicPr>
          <p:nvPr>
            <p:ph type="pic" sz="quarter" idx="33"/>
          </p:nvPr>
        </p:nvPicPr>
        <p:blipFill>
          <a:blip r:embed="rId4">
            <a:extLst>
              <a:ext uri="{28A0092B-C50C-407E-A947-70E740481C1C}">
                <a14:useLocalDpi xmlns:a14="http://schemas.microsoft.com/office/drawing/2010/main"/>
              </a:ext>
            </a:extLst>
          </a:blip>
          <a:srcRect/>
          <a:stretch>
            <a:fillRect/>
          </a:stretch>
        </p:blipFill>
        <p:spPr/>
      </p:pic>
      <p:pic>
        <p:nvPicPr>
          <p:cNvPr id="11" name="Picture Placeholder 10"/>
          <p:cNvPicPr>
            <a:picLocks noGrp="1" noChangeAspect="1"/>
          </p:cNvPicPr>
          <p:nvPr>
            <p:ph type="pic" sz="quarter" idx="29"/>
          </p:nvPr>
        </p:nvPicPr>
        <p:blipFill rotWithShape="1">
          <a:blip r:embed="rId5">
            <a:extLst>
              <a:ext uri="{28A0092B-C50C-407E-A947-70E740481C1C}">
                <a14:useLocalDpi xmlns:a14="http://schemas.microsoft.com/office/drawing/2010/main"/>
              </a:ext>
            </a:extLst>
          </a:blip>
          <a:srcRect/>
          <a:stretch/>
        </p:blipFill>
        <p:spPr/>
      </p:pic>
      <p:pic>
        <p:nvPicPr>
          <p:cNvPr id="21" name="Picture Placeholder 20"/>
          <p:cNvPicPr>
            <a:picLocks noGrp="1" noChangeAspect="1"/>
          </p:cNvPicPr>
          <p:nvPr>
            <p:ph type="pic" sz="quarter" idx="39"/>
          </p:nvPr>
        </p:nvPicPr>
        <p:blipFill>
          <a:blip r:embed="rId6">
            <a:extLst>
              <a:ext uri="{28A0092B-C50C-407E-A947-70E740481C1C}">
                <a14:useLocalDpi xmlns:a14="http://schemas.microsoft.com/office/drawing/2010/main"/>
              </a:ext>
            </a:extLst>
          </a:blip>
          <a:srcRect l="25817" r="25817"/>
          <a:stretch>
            <a:fillRect/>
          </a:stretch>
        </p:blipFill>
        <p:spPr/>
      </p:pic>
      <p:sp>
        <p:nvSpPr>
          <p:cNvPr id="27" name="TextBox 26"/>
          <p:cNvSpPr txBox="1"/>
          <p:nvPr/>
        </p:nvSpPr>
        <p:spPr>
          <a:xfrm>
            <a:off x="9984991" y="6334383"/>
            <a:ext cx="4376071" cy="958019"/>
          </a:xfrm>
          <a:prstGeom prst="rect">
            <a:avLst/>
          </a:prstGeom>
          <a:noFill/>
        </p:spPr>
        <p:txBody>
          <a:bodyPr wrap="none" rtlCol="0" anchor="ctr" anchorCtr="0">
            <a:spAutoFit/>
          </a:bodyPr>
          <a:lstStyle/>
          <a:p>
            <a:pPr algn="ctr">
              <a:lnSpc>
                <a:spcPts val="7060"/>
              </a:lnSpc>
            </a:pPr>
            <a:r>
              <a:rPr lang="en-US" sz="5400" b="1" spc="1000" dirty="0">
                <a:solidFill>
                  <a:schemeClr val="tx2"/>
                </a:solidFill>
                <a:latin typeface="Montserrat" charset="0"/>
                <a:ea typeface="Montserrat" charset="0"/>
                <a:cs typeface="Montserrat" charset="0"/>
              </a:rPr>
              <a:t>OUR TEAM</a:t>
            </a:r>
          </a:p>
        </p:txBody>
      </p:sp>
      <p:pic>
        <p:nvPicPr>
          <p:cNvPr id="9" name="Picture Placeholder 8">
            <a:extLst>
              <a:ext uri="{FF2B5EF4-FFF2-40B4-BE49-F238E27FC236}">
                <a16:creationId xmlns:a16="http://schemas.microsoft.com/office/drawing/2014/main" id="{08201C96-4B4A-224E-B19F-B23897ED2E81}"/>
              </a:ext>
            </a:extLst>
          </p:cNvPr>
          <p:cNvPicPr>
            <a:picLocks noGrp="1" noChangeAspect="1"/>
          </p:cNvPicPr>
          <p:nvPr>
            <p:ph type="pic" sz="quarter" idx="36"/>
          </p:nvPr>
        </p:nvPicPr>
        <p:blipFill>
          <a:blip r:embed="rId7">
            <a:extLst>
              <a:ext uri="{28A0092B-C50C-407E-A947-70E740481C1C}">
                <a14:useLocalDpi xmlns:a14="http://schemas.microsoft.com/office/drawing/2010/main" val="0"/>
              </a:ext>
            </a:extLst>
          </a:blip>
          <a:srcRect l="16873" r="16873"/>
          <a:stretch>
            <a:fillRect/>
          </a:stretch>
        </p:blipFill>
        <p:spPr/>
      </p:pic>
      <p:pic>
        <p:nvPicPr>
          <p:cNvPr id="19" name="Picture Placeholder 18">
            <a:extLst>
              <a:ext uri="{FF2B5EF4-FFF2-40B4-BE49-F238E27FC236}">
                <a16:creationId xmlns:a16="http://schemas.microsoft.com/office/drawing/2014/main" id="{1AB0A17F-802F-5C4C-A5C7-F0A4A640EEE7}"/>
              </a:ext>
            </a:extLst>
          </p:cNvPr>
          <p:cNvPicPr>
            <a:picLocks noGrp="1" noChangeAspect="1"/>
          </p:cNvPicPr>
          <p:nvPr>
            <p:ph type="pic" sz="quarter" idx="37"/>
          </p:nvPr>
        </p:nvPicPr>
        <p:blipFill>
          <a:blip r:embed="rId8">
            <a:extLst>
              <a:ext uri="{28A0092B-C50C-407E-A947-70E740481C1C}">
                <a14:useLocalDpi xmlns:a14="http://schemas.microsoft.com/office/drawing/2010/main" val="0"/>
              </a:ext>
            </a:extLst>
          </a:blip>
          <a:srcRect l="309" r="309"/>
          <a:stretch>
            <a:fillRect/>
          </a:stretch>
        </p:blipFill>
        <p:spPr/>
      </p:pic>
      <p:pic>
        <p:nvPicPr>
          <p:cNvPr id="25" name="Picture Placeholder 24">
            <a:extLst>
              <a:ext uri="{FF2B5EF4-FFF2-40B4-BE49-F238E27FC236}">
                <a16:creationId xmlns:a16="http://schemas.microsoft.com/office/drawing/2014/main" id="{42A41DAD-FD91-C84A-88CF-EF6124981FC5}"/>
              </a:ext>
            </a:extLst>
          </p:cNvPr>
          <p:cNvPicPr>
            <a:picLocks noGrp="1" noChangeAspect="1"/>
          </p:cNvPicPr>
          <p:nvPr>
            <p:ph type="pic" sz="quarter" idx="34"/>
          </p:nvPr>
        </p:nvPicPr>
        <p:blipFill>
          <a:blip r:embed="rId9">
            <a:extLst>
              <a:ext uri="{28A0092B-C50C-407E-A947-70E740481C1C}">
                <a14:useLocalDpi xmlns:a14="http://schemas.microsoft.com/office/drawing/2010/main" val="0"/>
              </a:ext>
            </a:extLst>
          </a:blip>
          <a:srcRect l="16870" r="16870"/>
          <a:stretch>
            <a:fillRect/>
          </a:stretch>
        </p:blipFill>
        <p:spPr/>
      </p:pic>
      <p:pic>
        <p:nvPicPr>
          <p:cNvPr id="38" name="Picture Placeholder 37">
            <a:extLst>
              <a:ext uri="{FF2B5EF4-FFF2-40B4-BE49-F238E27FC236}">
                <a16:creationId xmlns:a16="http://schemas.microsoft.com/office/drawing/2014/main" id="{AA843F1E-5E96-474D-8887-EF6DA2CA6F63}"/>
              </a:ext>
            </a:extLst>
          </p:cNvPr>
          <p:cNvPicPr>
            <a:picLocks noGrp="1" noChangeAspect="1"/>
          </p:cNvPicPr>
          <p:nvPr>
            <p:ph type="pic" sz="quarter" idx="35"/>
          </p:nvPr>
        </p:nvPicPr>
        <p:blipFill>
          <a:blip r:embed="rId10">
            <a:extLst>
              <a:ext uri="{28A0092B-C50C-407E-A947-70E740481C1C}">
                <a14:useLocalDpi xmlns:a14="http://schemas.microsoft.com/office/drawing/2010/main" val="0"/>
              </a:ext>
            </a:extLst>
          </a:blip>
          <a:srcRect l="16888" r="16888"/>
          <a:stretch>
            <a:fillRect/>
          </a:stretch>
        </p:blipFill>
        <p:spPr/>
      </p:pic>
      <p:pic>
        <p:nvPicPr>
          <p:cNvPr id="42" name="Picture Placeholder 41">
            <a:extLst>
              <a:ext uri="{FF2B5EF4-FFF2-40B4-BE49-F238E27FC236}">
                <a16:creationId xmlns:a16="http://schemas.microsoft.com/office/drawing/2014/main" id="{34627B11-B530-3D4E-86E1-D4196F2BBEF1}"/>
              </a:ext>
            </a:extLst>
          </p:cNvPr>
          <p:cNvPicPr>
            <a:picLocks noGrp="1" noChangeAspect="1"/>
          </p:cNvPicPr>
          <p:nvPr>
            <p:ph type="pic" sz="quarter" idx="26"/>
          </p:nvPr>
        </p:nvPicPr>
        <p:blipFill>
          <a:blip r:embed="rId11">
            <a:extLst>
              <a:ext uri="{28A0092B-C50C-407E-A947-70E740481C1C}">
                <a14:useLocalDpi xmlns:a14="http://schemas.microsoft.com/office/drawing/2010/main" val="0"/>
              </a:ext>
            </a:extLst>
          </a:blip>
          <a:srcRect l="16873" r="16873"/>
          <a:stretch>
            <a:fillRect/>
          </a:stretch>
        </p:blipFill>
        <p:spPr/>
      </p:pic>
      <p:pic>
        <p:nvPicPr>
          <p:cNvPr id="46" name="Picture Placeholder 45">
            <a:extLst>
              <a:ext uri="{FF2B5EF4-FFF2-40B4-BE49-F238E27FC236}">
                <a16:creationId xmlns:a16="http://schemas.microsoft.com/office/drawing/2014/main" id="{BCDA4933-7CD8-AD4F-A171-B68BF4953308}"/>
              </a:ext>
            </a:extLst>
          </p:cNvPr>
          <p:cNvPicPr>
            <a:picLocks noGrp="1" noChangeAspect="1"/>
          </p:cNvPicPr>
          <p:nvPr>
            <p:ph type="pic" sz="quarter" idx="38"/>
          </p:nvPr>
        </p:nvPicPr>
        <p:blipFill>
          <a:blip r:embed="rId12">
            <a:extLst>
              <a:ext uri="{28A0092B-C50C-407E-A947-70E740481C1C}">
                <a14:useLocalDpi xmlns:a14="http://schemas.microsoft.com/office/drawing/2010/main" val="0"/>
              </a:ext>
            </a:extLst>
          </a:blip>
          <a:srcRect l="16870" r="16870"/>
          <a:stretch>
            <a:fillRect/>
          </a:stretch>
        </p:blipFill>
        <p:spPr/>
      </p:pic>
      <p:pic>
        <p:nvPicPr>
          <p:cNvPr id="50" name="Picture Placeholder 49">
            <a:extLst>
              <a:ext uri="{FF2B5EF4-FFF2-40B4-BE49-F238E27FC236}">
                <a16:creationId xmlns:a16="http://schemas.microsoft.com/office/drawing/2014/main" id="{0B43AD5E-DF1B-CB4B-AB7F-8A821CB0D619}"/>
              </a:ext>
            </a:extLst>
          </p:cNvPr>
          <p:cNvPicPr>
            <a:picLocks noGrp="1" noChangeAspect="1"/>
          </p:cNvPicPr>
          <p:nvPr>
            <p:ph type="pic" sz="quarter" idx="32"/>
          </p:nvPr>
        </p:nvPicPr>
        <p:blipFill>
          <a:blip r:embed="rId13">
            <a:extLst>
              <a:ext uri="{28A0092B-C50C-407E-A947-70E740481C1C}">
                <a14:useLocalDpi xmlns:a14="http://schemas.microsoft.com/office/drawing/2010/main" val="0"/>
              </a:ext>
            </a:extLst>
          </a:blip>
          <a:srcRect l="16873" r="16873"/>
          <a:stretch>
            <a:fillRect/>
          </a:stretch>
        </p:blipFill>
        <p:spPr/>
      </p:pic>
      <p:pic>
        <p:nvPicPr>
          <p:cNvPr id="54" name="Picture Placeholder 53">
            <a:extLst>
              <a:ext uri="{FF2B5EF4-FFF2-40B4-BE49-F238E27FC236}">
                <a16:creationId xmlns:a16="http://schemas.microsoft.com/office/drawing/2014/main" id="{60B42F53-4FD4-B641-8CBF-787B7C19C0BC}"/>
              </a:ext>
            </a:extLst>
          </p:cNvPr>
          <p:cNvPicPr>
            <a:picLocks noGrp="1" noChangeAspect="1"/>
          </p:cNvPicPr>
          <p:nvPr>
            <p:ph type="pic" sz="quarter" idx="31"/>
          </p:nvPr>
        </p:nvPicPr>
        <p:blipFill>
          <a:blip r:embed="rId14">
            <a:extLst>
              <a:ext uri="{28A0092B-C50C-407E-A947-70E740481C1C}">
                <a14:useLocalDpi xmlns:a14="http://schemas.microsoft.com/office/drawing/2010/main" val="0"/>
              </a:ext>
            </a:extLst>
          </a:blip>
          <a:srcRect l="16891" r="16891"/>
          <a:stretch>
            <a:fillRect/>
          </a:stretch>
        </p:blipFill>
        <p:spPr/>
      </p:pic>
    </p:spTree>
    <p:extLst>
      <p:ext uri="{BB962C8B-B14F-4D97-AF65-F5344CB8AC3E}">
        <p14:creationId xmlns:p14="http://schemas.microsoft.com/office/powerpoint/2010/main" val="806039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8" name="Rectangle 7"/>
          <p:cNvSpPr/>
          <p:nvPr/>
        </p:nvSpPr>
        <p:spPr>
          <a:xfrm>
            <a:off x="8847794" y="-542925"/>
            <a:ext cx="15955305" cy="14830425"/>
          </a:xfrm>
          <a:prstGeom prst="rect">
            <a:avLst/>
          </a:prstGeom>
          <a:solidFill>
            <a:schemeClr val="tx2">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2" name="Rectangle 11"/>
          <p:cNvSpPr/>
          <p:nvPr/>
        </p:nvSpPr>
        <p:spPr>
          <a:xfrm>
            <a:off x="13539749" y="3334215"/>
            <a:ext cx="6175608" cy="704757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5" name="TextBox 14"/>
          <p:cNvSpPr txBox="1"/>
          <p:nvPr/>
        </p:nvSpPr>
        <p:spPr>
          <a:xfrm>
            <a:off x="13898957" y="6130059"/>
            <a:ext cx="5536259" cy="1983685"/>
          </a:xfrm>
          <a:prstGeom prst="rect">
            <a:avLst/>
          </a:prstGeom>
          <a:noFill/>
        </p:spPr>
        <p:txBody>
          <a:bodyPr wrap="none" rtlCol="0" anchor="ctr" anchorCtr="0">
            <a:spAutoFit/>
          </a:bodyPr>
          <a:lstStyle/>
          <a:p>
            <a:pPr algn="ctr">
              <a:lnSpc>
                <a:spcPts val="7060"/>
              </a:lnSpc>
            </a:pPr>
            <a:r>
              <a:rPr lang="en-US" sz="8800" b="1" spc="200" dirty="0">
                <a:solidFill>
                  <a:schemeClr val="accent2"/>
                </a:solidFill>
                <a:latin typeface="Montserrat" charset="0"/>
                <a:ea typeface="Montserrat" charset="0"/>
                <a:cs typeface="Montserrat" charset="0"/>
              </a:rPr>
              <a:t>DIALA</a:t>
            </a:r>
          </a:p>
          <a:p>
            <a:pPr algn="ctr">
              <a:lnSpc>
                <a:spcPts val="7060"/>
              </a:lnSpc>
            </a:pPr>
            <a:r>
              <a:rPr lang="en-US" sz="8800" b="1" spc="200" dirty="0">
                <a:solidFill>
                  <a:schemeClr val="bg1"/>
                </a:solidFill>
                <a:latin typeface="Montserrat" charset="0"/>
                <a:ea typeface="Montserrat" charset="0"/>
                <a:cs typeface="Montserrat" charset="0"/>
              </a:rPr>
              <a:t>SHARKAWI</a:t>
            </a:r>
          </a:p>
        </p:txBody>
      </p:sp>
      <p:pic>
        <p:nvPicPr>
          <p:cNvPr id="4" name="Picture Placeholder 3"/>
          <p:cNvPicPr>
            <a:picLocks noGrp="1" noChangeAspect="1"/>
          </p:cNvPicPr>
          <p:nvPr>
            <p:ph type="pic" sz="quarter" idx="46"/>
          </p:nvPr>
        </p:nvPicPr>
        <p:blipFill>
          <a:blip r:embed="rId4">
            <a:grayscl/>
            <a:extLst>
              <a:ext uri="{28A0092B-C50C-407E-A947-70E740481C1C}">
                <a14:useLocalDpi xmlns:a14="http://schemas.microsoft.com/office/drawing/2010/main" val="0"/>
              </a:ext>
            </a:extLst>
          </a:blip>
          <a:stretch>
            <a:fillRect/>
          </a:stretch>
        </p:blipFill>
        <p:spPr>
          <a:xfrm>
            <a:off x="783872" y="2698341"/>
            <a:ext cx="7260462" cy="8311011"/>
          </a:xfrm>
        </p:spPr>
      </p:pic>
    </p:spTree>
    <p:extLst>
      <p:ext uri="{BB962C8B-B14F-4D97-AF65-F5344CB8AC3E}">
        <p14:creationId xmlns:p14="http://schemas.microsoft.com/office/powerpoint/2010/main" val="20297465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9E667F5-1450-CE46-9644-F525298A23F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326" r="12326"/>
          <a:stretch>
            <a:fillRect/>
          </a:stretch>
        </p:blipFill>
        <p:spPr/>
      </p:pic>
      <p:sp>
        <p:nvSpPr>
          <p:cNvPr id="13" name="Rectangle 12">
            <a:extLst>
              <a:ext uri="{FF2B5EF4-FFF2-40B4-BE49-F238E27FC236}">
                <a16:creationId xmlns:a16="http://schemas.microsoft.com/office/drawing/2014/main" id="{FAB46679-459E-C747-AB25-1CA729452D85}"/>
              </a:ext>
            </a:extLst>
          </p:cNvPr>
          <p:cNvSpPr/>
          <p:nvPr/>
        </p:nvSpPr>
        <p:spPr>
          <a:xfrm>
            <a:off x="8876370" y="0"/>
            <a:ext cx="15501280" cy="13716000"/>
          </a:xfrm>
          <a:prstGeom prst="rect">
            <a:avLst/>
          </a:prstGeom>
          <a:solidFill>
            <a:schemeClr val="tx2">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2" name="Rectangle 11"/>
          <p:cNvSpPr/>
          <p:nvPr/>
        </p:nvSpPr>
        <p:spPr>
          <a:xfrm>
            <a:off x="13539749" y="3334215"/>
            <a:ext cx="6175608" cy="704757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5" name="TextBox 14"/>
          <p:cNvSpPr txBox="1"/>
          <p:nvPr/>
        </p:nvSpPr>
        <p:spPr>
          <a:xfrm>
            <a:off x="14025174" y="6130059"/>
            <a:ext cx="5203669" cy="1983685"/>
          </a:xfrm>
          <a:prstGeom prst="rect">
            <a:avLst/>
          </a:prstGeom>
          <a:noFill/>
        </p:spPr>
        <p:txBody>
          <a:bodyPr wrap="none" rtlCol="0" anchor="ctr" anchorCtr="0">
            <a:spAutoFit/>
          </a:bodyPr>
          <a:lstStyle/>
          <a:p>
            <a:pPr algn="ctr">
              <a:lnSpc>
                <a:spcPts val="7060"/>
              </a:lnSpc>
            </a:pPr>
            <a:r>
              <a:rPr lang="en-US" sz="8800" b="1" spc="200" dirty="0">
                <a:solidFill>
                  <a:schemeClr val="accent2"/>
                </a:solidFill>
                <a:latin typeface="Montserrat" charset="0"/>
                <a:ea typeface="Montserrat" charset="0"/>
                <a:cs typeface="Montserrat" charset="0"/>
              </a:rPr>
              <a:t>NICHOLAS</a:t>
            </a:r>
          </a:p>
          <a:p>
            <a:pPr algn="ctr">
              <a:lnSpc>
                <a:spcPts val="7060"/>
              </a:lnSpc>
            </a:pPr>
            <a:r>
              <a:rPr lang="en-US" sz="8800" b="1" spc="200" dirty="0">
                <a:solidFill>
                  <a:schemeClr val="bg1"/>
                </a:solidFill>
                <a:latin typeface="Montserrat" charset="0"/>
                <a:ea typeface="Montserrat" charset="0"/>
                <a:cs typeface="Montserrat" charset="0"/>
              </a:rPr>
              <a:t>WORTHY</a:t>
            </a:r>
          </a:p>
        </p:txBody>
      </p:sp>
      <p:pic>
        <p:nvPicPr>
          <p:cNvPr id="4" name="Picture Placeholder 3"/>
          <p:cNvPicPr>
            <a:picLocks noGrp="1" noChangeAspect="1"/>
          </p:cNvPicPr>
          <p:nvPr>
            <p:ph type="pic" sz="quarter" idx="46"/>
          </p:nvPr>
        </p:nvPicPr>
        <p:blipFill>
          <a:blip r:embed="rId4">
            <a:grayscl/>
            <a:extLst>
              <a:ext uri="{28A0092B-C50C-407E-A947-70E740481C1C}">
                <a14:useLocalDpi xmlns:a14="http://schemas.microsoft.com/office/drawing/2010/main" val="0"/>
              </a:ext>
            </a:extLst>
          </a:blip>
          <a:stretch>
            <a:fillRect/>
          </a:stretch>
        </p:blipFill>
        <p:spPr>
          <a:xfrm>
            <a:off x="966559" y="3036683"/>
            <a:ext cx="6795625" cy="7634327"/>
          </a:xfrm>
        </p:spPr>
      </p:pic>
    </p:spTree>
    <p:extLst>
      <p:ext uri="{BB962C8B-B14F-4D97-AF65-F5344CB8AC3E}">
        <p14:creationId xmlns:p14="http://schemas.microsoft.com/office/powerpoint/2010/main" val="1953336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985AA96-0C30-BB49-A2B1-4BFECAF487B9}"/>
              </a:ext>
            </a:extLst>
          </p:cNvPr>
          <p:cNvPicPr>
            <a:picLocks noGrp="1" noChangeAspect="1"/>
          </p:cNvPicPr>
          <p:nvPr>
            <p:ph type="pic" sz="quarter" idx="13"/>
          </p:nvPr>
        </p:nvPicPr>
        <p:blipFill>
          <a:blip r:embed="rId3">
            <a:grayscl/>
            <a:alphaModFix/>
            <a:extLst>
              <a:ext uri="{28A0092B-C50C-407E-A947-70E740481C1C}">
                <a14:useLocalDpi xmlns:a14="http://schemas.microsoft.com/office/drawing/2010/main" val="0"/>
              </a:ext>
            </a:extLst>
          </a:blip>
          <a:srcRect l="12326" r="12326"/>
          <a:stretch>
            <a:fillRect/>
          </a:stretch>
        </p:blipFill>
        <p:spPr>
          <a:noFill/>
        </p:spPr>
      </p:pic>
      <p:sp>
        <p:nvSpPr>
          <p:cNvPr id="13" name="Rectangle 12">
            <a:extLst>
              <a:ext uri="{FF2B5EF4-FFF2-40B4-BE49-F238E27FC236}">
                <a16:creationId xmlns:a16="http://schemas.microsoft.com/office/drawing/2014/main" id="{E5D02322-A815-0342-ACD5-6411EE38A78E}"/>
              </a:ext>
            </a:extLst>
          </p:cNvPr>
          <p:cNvSpPr/>
          <p:nvPr/>
        </p:nvSpPr>
        <p:spPr>
          <a:xfrm>
            <a:off x="8876370" y="0"/>
            <a:ext cx="15501280" cy="13716000"/>
          </a:xfrm>
          <a:prstGeom prst="rect">
            <a:avLst/>
          </a:prstGeom>
          <a:solidFill>
            <a:schemeClr val="tx2">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2" name="Rectangle 11"/>
          <p:cNvSpPr/>
          <p:nvPr/>
        </p:nvSpPr>
        <p:spPr>
          <a:xfrm>
            <a:off x="13539749" y="3334215"/>
            <a:ext cx="6175608" cy="704757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5" name="TextBox 14"/>
          <p:cNvSpPr txBox="1"/>
          <p:nvPr/>
        </p:nvSpPr>
        <p:spPr>
          <a:xfrm>
            <a:off x="14986079" y="5862004"/>
            <a:ext cx="3281860" cy="1983685"/>
          </a:xfrm>
          <a:prstGeom prst="rect">
            <a:avLst/>
          </a:prstGeom>
          <a:noFill/>
        </p:spPr>
        <p:txBody>
          <a:bodyPr wrap="none" rtlCol="0" anchor="ctr" anchorCtr="0">
            <a:spAutoFit/>
          </a:bodyPr>
          <a:lstStyle/>
          <a:p>
            <a:pPr algn="ctr">
              <a:lnSpc>
                <a:spcPts val="7060"/>
              </a:lnSpc>
            </a:pPr>
            <a:r>
              <a:rPr lang="en-US" sz="8800" b="1" spc="200" dirty="0">
                <a:solidFill>
                  <a:schemeClr val="accent2"/>
                </a:solidFill>
                <a:latin typeface="Montserrat" charset="0"/>
                <a:ea typeface="Montserrat" charset="0"/>
                <a:cs typeface="Montserrat" charset="0"/>
              </a:rPr>
              <a:t>JOE</a:t>
            </a:r>
          </a:p>
          <a:p>
            <a:pPr algn="ctr">
              <a:lnSpc>
                <a:spcPts val="7060"/>
              </a:lnSpc>
            </a:pPr>
            <a:r>
              <a:rPr lang="en-US" sz="8800" b="1" spc="200" dirty="0">
                <a:solidFill>
                  <a:schemeClr val="bg1"/>
                </a:solidFill>
                <a:latin typeface="Montserrat" charset="0"/>
                <a:ea typeface="Montserrat" charset="0"/>
                <a:cs typeface="Montserrat" charset="0"/>
              </a:rPr>
              <a:t>FIORO</a:t>
            </a:r>
          </a:p>
        </p:txBody>
      </p:sp>
      <p:pic>
        <p:nvPicPr>
          <p:cNvPr id="4" name="Picture Placeholder 3"/>
          <p:cNvPicPr>
            <a:picLocks noGrp="1" noChangeAspect="1"/>
          </p:cNvPicPr>
          <p:nvPr>
            <p:ph type="pic" sz="quarter" idx="46"/>
          </p:nvPr>
        </p:nvPicPr>
        <p:blipFill>
          <a:blip r:embed="rId4">
            <a:grayscl/>
            <a:extLst>
              <a:ext uri="{28A0092B-C50C-407E-A947-70E740481C1C}">
                <a14:useLocalDpi xmlns:a14="http://schemas.microsoft.com/office/drawing/2010/main" val="0"/>
              </a:ext>
            </a:extLst>
          </a:blip>
          <a:stretch>
            <a:fillRect/>
          </a:stretch>
        </p:blipFill>
        <p:spPr>
          <a:xfrm>
            <a:off x="1117609" y="2997822"/>
            <a:ext cx="6758875" cy="7712050"/>
          </a:xfrm>
        </p:spPr>
      </p:pic>
    </p:spTree>
    <p:extLst>
      <p:ext uri="{BB962C8B-B14F-4D97-AF65-F5344CB8AC3E}">
        <p14:creationId xmlns:p14="http://schemas.microsoft.com/office/powerpoint/2010/main" val="3433574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B55221D-74C5-6E4A-B361-BC0EDC8E9D9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507" b="20507"/>
          <a:stretch>
            <a:fillRect/>
          </a:stretch>
        </p:blipFill>
        <p:spPr/>
      </p:pic>
      <p:sp>
        <p:nvSpPr>
          <p:cNvPr id="13" name="Rectangle 12">
            <a:extLst>
              <a:ext uri="{FF2B5EF4-FFF2-40B4-BE49-F238E27FC236}">
                <a16:creationId xmlns:a16="http://schemas.microsoft.com/office/drawing/2014/main" id="{FF4E0926-B176-F24A-A084-E67C4D314819}"/>
              </a:ext>
            </a:extLst>
          </p:cNvPr>
          <p:cNvSpPr/>
          <p:nvPr/>
        </p:nvSpPr>
        <p:spPr>
          <a:xfrm>
            <a:off x="8876370" y="0"/>
            <a:ext cx="15501280" cy="13716000"/>
          </a:xfrm>
          <a:prstGeom prst="rect">
            <a:avLst/>
          </a:prstGeom>
          <a:solidFill>
            <a:schemeClr val="tx2">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2" name="Rectangle 11"/>
          <p:cNvSpPr/>
          <p:nvPr/>
        </p:nvSpPr>
        <p:spPr>
          <a:xfrm>
            <a:off x="13539749" y="3334215"/>
            <a:ext cx="6175608" cy="704757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5" name="TextBox 14"/>
          <p:cNvSpPr txBox="1"/>
          <p:nvPr/>
        </p:nvSpPr>
        <p:spPr>
          <a:xfrm>
            <a:off x="14618704" y="5862004"/>
            <a:ext cx="4096764" cy="1983685"/>
          </a:xfrm>
          <a:prstGeom prst="rect">
            <a:avLst/>
          </a:prstGeom>
          <a:noFill/>
        </p:spPr>
        <p:txBody>
          <a:bodyPr wrap="none" rtlCol="0" anchor="ctr" anchorCtr="0">
            <a:spAutoFit/>
          </a:bodyPr>
          <a:lstStyle/>
          <a:p>
            <a:pPr algn="ctr">
              <a:lnSpc>
                <a:spcPts val="7060"/>
              </a:lnSpc>
            </a:pPr>
            <a:r>
              <a:rPr lang="en-US" sz="8800" b="1" spc="200" dirty="0">
                <a:solidFill>
                  <a:schemeClr val="accent2"/>
                </a:solidFill>
                <a:latin typeface="Montserrat" charset="0"/>
                <a:ea typeface="Montserrat" charset="0"/>
                <a:cs typeface="Montserrat" charset="0"/>
              </a:rPr>
              <a:t>KENDAL</a:t>
            </a:r>
          </a:p>
          <a:p>
            <a:pPr algn="ctr">
              <a:lnSpc>
                <a:spcPts val="7060"/>
              </a:lnSpc>
            </a:pPr>
            <a:r>
              <a:rPr lang="en-US" sz="8800" b="1" spc="200" dirty="0">
                <a:solidFill>
                  <a:schemeClr val="bg1"/>
                </a:solidFill>
                <a:latin typeface="Montserrat" charset="0"/>
                <a:ea typeface="Montserrat" charset="0"/>
                <a:cs typeface="Montserrat" charset="0"/>
              </a:rPr>
              <a:t>JAMES</a:t>
            </a:r>
          </a:p>
        </p:txBody>
      </p:sp>
      <p:pic>
        <p:nvPicPr>
          <p:cNvPr id="4" name="Picture Placeholder 3"/>
          <p:cNvPicPr>
            <a:picLocks noGrp="1" noChangeAspect="1"/>
          </p:cNvPicPr>
          <p:nvPr>
            <p:ph type="pic" sz="quarter" idx="46"/>
          </p:nvPr>
        </p:nvPicPr>
        <p:blipFill>
          <a:blip r:embed="rId4">
            <a:grayscl/>
            <a:extLst>
              <a:ext uri="{28A0092B-C50C-407E-A947-70E740481C1C}">
                <a14:useLocalDpi xmlns:a14="http://schemas.microsoft.com/office/drawing/2010/main" val="0"/>
              </a:ext>
            </a:extLst>
          </a:blip>
          <a:stretch>
            <a:fillRect/>
          </a:stretch>
        </p:blipFill>
        <p:spPr>
          <a:xfrm>
            <a:off x="921281" y="3006817"/>
            <a:ext cx="6585594" cy="7694060"/>
          </a:xfrm>
        </p:spPr>
      </p:pic>
    </p:spTree>
    <p:extLst>
      <p:ext uri="{BB962C8B-B14F-4D97-AF65-F5344CB8AC3E}">
        <p14:creationId xmlns:p14="http://schemas.microsoft.com/office/powerpoint/2010/main" val="215313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14293594" y="7167832"/>
            <a:ext cx="8334629" cy="91211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800" dirty="0">
                <a:solidFill>
                  <a:schemeClr val="tx1"/>
                </a:solidFill>
                <a:latin typeface="Source Sans Pro" panose="020B0503030403020204" pitchFamily="34" charset="0"/>
                <a:ea typeface="Source Sans Pro" panose="020B0503030403020204" pitchFamily="34" charset="0"/>
              </a:rPr>
              <a:t>Browse and analyze user reviews to find trends and themes that will help you improve your app or game. </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13" name="TextBox 12"/>
          <p:cNvSpPr txBox="1"/>
          <p:nvPr/>
        </p:nvSpPr>
        <p:spPr>
          <a:xfrm>
            <a:off x="14424118" y="6473010"/>
            <a:ext cx="3918701" cy="400110"/>
          </a:xfrm>
          <a:prstGeom prst="rect">
            <a:avLst/>
          </a:prstGeom>
          <a:noFill/>
        </p:spPr>
        <p:txBody>
          <a:bodyPr wrap="none" rtlCol="0" anchor="ctr" anchorCtr="0">
            <a:spAutoFit/>
          </a:bodyPr>
          <a:lstStyle/>
          <a:p>
            <a:r>
              <a:rPr lang="en-US" sz="2000" b="1" spc="300" dirty="0">
                <a:solidFill>
                  <a:schemeClr val="tx2"/>
                </a:solidFill>
                <a:latin typeface="Montserrat" charset="0"/>
                <a:ea typeface="Montserrat" charset="0"/>
                <a:cs typeface="Montserrat" charset="0"/>
              </a:rPr>
              <a:t>APP DEVELOPER INSIGHTS </a:t>
            </a:r>
          </a:p>
        </p:txBody>
      </p:sp>
      <p:sp>
        <p:nvSpPr>
          <p:cNvPr id="14" name="Subtitle 2"/>
          <p:cNvSpPr txBox="1">
            <a:spLocks/>
          </p:cNvSpPr>
          <p:nvPr/>
        </p:nvSpPr>
        <p:spPr>
          <a:xfrm>
            <a:off x="14293595" y="4304343"/>
            <a:ext cx="8334629" cy="88409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800" dirty="0">
                <a:solidFill>
                  <a:schemeClr val="tx1"/>
                </a:solidFill>
                <a:latin typeface="Source Sans Pro" panose="020B0503030403020204" pitchFamily="34" charset="0"/>
                <a:ea typeface="Source Sans Pro" panose="020B0503030403020204" pitchFamily="34" charset="0"/>
              </a:rPr>
              <a:t>Iterate on your ideas and improve the quality of your apps and games before you launch with powerful analytics that are broken down to the smallest details</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15" name="TextBox 14"/>
          <p:cNvSpPr txBox="1"/>
          <p:nvPr/>
        </p:nvSpPr>
        <p:spPr>
          <a:xfrm>
            <a:off x="14405780" y="3699226"/>
            <a:ext cx="3955378" cy="400110"/>
          </a:xfrm>
          <a:prstGeom prst="rect">
            <a:avLst/>
          </a:prstGeom>
          <a:noFill/>
        </p:spPr>
        <p:txBody>
          <a:bodyPr wrap="none" rtlCol="0" anchor="ctr" anchorCtr="0">
            <a:spAutoFit/>
          </a:bodyPr>
          <a:lstStyle/>
          <a:p>
            <a:r>
              <a:rPr lang="en-US" sz="2000" b="1" spc="300" dirty="0">
                <a:solidFill>
                  <a:schemeClr val="tx2"/>
                </a:solidFill>
                <a:latin typeface="Montserrat" charset="0"/>
                <a:ea typeface="Montserrat" charset="0"/>
                <a:cs typeface="Montserrat" charset="0"/>
              </a:rPr>
              <a:t>GOOGLE PLAY STORE DATA</a:t>
            </a:r>
          </a:p>
        </p:txBody>
      </p:sp>
      <p:sp>
        <p:nvSpPr>
          <p:cNvPr id="17" name="Shape 2588"/>
          <p:cNvSpPr/>
          <p:nvPr/>
        </p:nvSpPr>
        <p:spPr>
          <a:xfrm>
            <a:off x="13190036" y="6419121"/>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9" name="TextBox 18"/>
          <p:cNvSpPr txBox="1"/>
          <p:nvPr/>
        </p:nvSpPr>
        <p:spPr>
          <a:xfrm>
            <a:off x="15752722" y="1150575"/>
            <a:ext cx="4202497"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OUR GOALS</a:t>
            </a:r>
          </a:p>
        </p:txBody>
      </p:sp>
      <p:cxnSp>
        <p:nvCxnSpPr>
          <p:cNvPr id="22" name="Straight Connector 21"/>
          <p:cNvCxnSpPr/>
          <p:nvPr/>
        </p:nvCxnSpPr>
        <p:spPr>
          <a:xfrm>
            <a:off x="16697473"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320483" y="723273"/>
            <a:ext cx="506369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a:t>
            </a:r>
          </a:p>
        </p:txBody>
      </p:sp>
      <p:sp>
        <p:nvSpPr>
          <p:cNvPr id="24" name="Subtitle 2"/>
          <p:cNvSpPr txBox="1">
            <a:spLocks/>
          </p:cNvSpPr>
          <p:nvPr/>
        </p:nvSpPr>
        <p:spPr>
          <a:xfrm>
            <a:off x="14293595" y="10082474"/>
            <a:ext cx="8334629" cy="88409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800" dirty="0">
                <a:solidFill>
                  <a:schemeClr val="tx1"/>
                </a:solidFill>
                <a:latin typeface="Source Sans Pro" panose="020B0503030403020204" pitchFamily="34" charset="0"/>
                <a:ea typeface="Source Sans Pro" panose="020B0503030403020204" pitchFamily="34" charset="0"/>
              </a:rPr>
              <a:t>Understand and improve your app's performance and quality. See metrics in the areas of categories, ratings, downloads, and pricing.</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25" name="TextBox 24"/>
          <p:cNvSpPr txBox="1"/>
          <p:nvPr/>
        </p:nvSpPr>
        <p:spPr>
          <a:xfrm>
            <a:off x="14442457" y="9477357"/>
            <a:ext cx="2419124" cy="400110"/>
          </a:xfrm>
          <a:prstGeom prst="rect">
            <a:avLst/>
          </a:prstGeom>
          <a:noFill/>
        </p:spPr>
        <p:txBody>
          <a:bodyPr wrap="none" rtlCol="0" anchor="ctr" anchorCtr="0">
            <a:spAutoFit/>
          </a:bodyPr>
          <a:lstStyle/>
          <a:p>
            <a:r>
              <a:rPr lang="en-US" sz="2000" b="1" spc="300" dirty="0">
                <a:solidFill>
                  <a:schemeClr val="tx2"/>
                </a:solidFill>
                <a:latin typeface="Montserrat" charset="0"/>
                <a:ea typeface="Montserrat" charset="0"/>
                <a:cs typeface="Montserrat" charset="0"/>
              </a:rPr>
              <a:t>APP ANALYTICS </a:t>
            </a:r>
          </a:p>
        </p:txBody>
      </p:sp>
      <p:sp>
        <p:nvSpPr>
          <p:cNvPr id="28" name="Shape 2579"/>
          <p:cNvSpPr/>
          <p:nvPr/>
        </p:nvSpPr>
        <p:spPr>
          <a:xfrm>
            <a:off x="13190036" y="939808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chemeClr val="tx2"/>
              </a:solidFill>
            </a:endParaRPr>
          </a:p>
        </p:txBody>
      </p:sp>
      <p:pic>
        <p:nvPicPr>
          <p:cNvPr id="6" name="Picture Placeholder 5">
            <a:extLst>
              <a:ext uri="{FF2B5EF4-FFF2-40B4-BE49-F238E27FC236}">
                <a16:creationId xmlns:a16="http://schemas.microsoft.com/office/drawing/2014/main" id="{1FB76CD6-ED56-B44C-B70E-484D49AB67B3}"/>
              </a:ext>
            </a:extLst>
          </p:cNvPr>
          <p:cNvPicPr>
            <a:picLocks noGrp="1" noChangeAspect="1"/>
          </p:cNvPicPr>
          <p:nvPr>
            <p:ph type="pic" sz="quarter" idx="41"/>
          </p:nvPr>
        </p:nvPicPr>
        <p:blipFill rotWithShape="1">
          <a:blip r:embed="rId3">
            <a:extLst>
              <a:ext uri="{28A0092B-C50C-407E-A947-70E740481C1C}">
                <a14:useLocalDpi xmlns:a14="http://schemas.microsoft.com/office/drawing/2010/main"/>
              </a:ext>
            </a:extLst>
          </a:blip>
          <a:srcRect/>
          <a:stretch/>
        </p:blipFill>
        <p:spPr>
          <a:xfrm>
            <a:off x="0" y="0"/>
            <a:ext cx="12154829" cy="13716000"/>
          </a:xfrm>
        </p:spPr>
      </p:pic>
      <p:pic>
        <p:nvPicPr>
          <p:cNvPr id="3" name="Picture 2">
            <a:extLst>
              <a:ext uri="{FF2B5EF4-FFF2-40B4-BE49-F238E27FC236}">
                <a16:creationId xmlns:a16="http://schemas.microsoft.com/office/drawing/2014/main" id="{C0A9DD0B-2B47-E14E-AD4C-7798551B5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13041717" y="3462623"/>
            <a:ext cx="855292" cy="855292"/>
          </a:xfrm>
          <a:prstGeom prst="rect">
            <a:avLst/>
          </a:prstGeom>
        </p:spPr>
      </p:pic>
    </p:spTree>
    <p:extLst>
      <p:ext uri="{BB962C8B-B14F-4D97-AF65-F5344CB8AC3E}">
        <p14:creationId xmlns:p14="http://schemas.microsoft.com/office/powerpoint/2010/main" val="83633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0484863" y="1149272"/>
            <a:ext cx="3407921" cy="1002839"/>
          </a:xfrm>
          <a:prstGeom prst="rect">
            <a:avLst/>
          </a:prstGeom>
          <a:noFill/>
        </p:spPr>
        <p:txBody>
          <a:bodyPr wrap="none" rtlCol="0" anchor="ctr" anchorCtr="0">
            <a:spAutoFit/>
          </a:bodyPr>
          <a:lstStyle/>
          <a:p>
            <a:pPr algn="ctr">
              <a:lnSpc>
                <a:spcPts val="7060"/>
              </a:lnSpc>
            </a:pPr>
            <a:r>
              <a:rPr lang="en-US" sz="6000" b="1" spc="200" dirty="0">
                <a:solidFill>
                  <a:schemeClr val="tx2"/>
                </a:solidFill>
                <a:latin typeface="Montserrat" charset="0"/>
                <a:ea typeface="Montserrat" charset="0"/>
                <a:cs typeface="Montserrat" charset="0"/>
              </a:rPr>
              <a:t>ANALYSIS</a:t>
            </a:r>
          </a:p>
        </p:txBody>
      </p:sp>
      <p:cxnSp>
        <p:nvCxnSpPr>
          <p:cNvPr id="35" name="Straight Connector 34"/>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671144" y="723273"/>
            <a:ext cx="5063695" cy="446276"/>
          </a:xfrm>
          <a:prstGeom prst="rect">
            <a:avLst/>
          </a:prstGeom>
          <a:noFill/>
        </p:spPr>
        <p:txBody>
          <a:bodyPr wrap="none" rtlCol="0" anchor="ctr" anchorCtr="0">
            <a:spAutoFit/>
          </a:bodyPr>
          <a:lstStyle/>
          <a:p>
            <a:pPr algn="ctr"/>
            <a:r>
              <a:rPr lang="en-US" sz="2300" spc="600" dirty="0">
                <a:solidFill>
                  <a:schemeClr val="tx1">
                    <a:lumMod val="20000"/>
                    <a:lumOff val="80000"/>
                  </a:schemeClr>
                </a:solidFill>
                <a:latin typeface="Montserrat" charset="0"/>
                <a:ea typeface="Montserrat" charset="0"/>
                <a:cs typeface="Montserrat" charset="0"/>
              </a:rPr>
              <a:t>GOOGLE PLAY STORE DATA</a:t>
            </a:r>
          </a:p>
        </p:txBody>
      </p:sp>
      <p:sp>
        <p:nvSpPr>
          <p:cNvPr id="37" name="TextBox 36"/>
          <p:cNvSpPr txBox="1"/>
          <p:nvPr/>
        </p:nvSpPr>
        <p:spPr>
          <a:xfrm>
            <a:off x="11468112" y="7676568"/>
            <a:ext cx="1441420" cy="584775"/>
          </a:xfrm>
          <a:prstGeom prst="rect">
            <a:avLst/>
          </a:prstGeom>
          <a:noFill/>
        </p:spPr>
        <p:txBody>
          <a:bodyPr wrap="none" rtlCol="0" anchor="ctr" anchorCtr="0">
            <a:spAutoFit/>
          </a:bodyPr>
          <a:lstStyle/>
          <a:p>
            <a:pPr algn="ctr"/>
            <a:r>
              <a:rPr lang="en-US" sz="3200" dirty="0">
                <a:solidFill>
                  <a:schemeClr val="tx2"/>
                </a:solidFill>
                <a:latin typeface="Montserrat" charset="0"/>
                <a:ea typeface="Montserrat" charset="0"/>
                <a:cs typeface="Montserrat" charset="0"/>
              </a:rPr>
              <a:t>RATING</a:t>
            </a:r>
          </a:p>
        </p:txBody>
      </p:sp>
      <p:sp>
        <p:nvSpPr>
          <p:cNvPr id="39" name="TextBox 38"/>
          <p:cNvSpPr txBox="1"/>
          <p:nvPr/>
        </p:nvSpPr>
        <p:spPr>
          <a:xfrm>
            <a:off x="3643234" y="7678303"/>
            <a:ext cx="870752" cy="584775"/>
          </a:xfrm>
          <a:prstGeom prst="rect">
            <a:avLst/>
          </a:prstGeom>
          <a:noFill/>
        </p:spPr>
        <p:txBody>
          <a:bodyPr wrap="none" rtlCol="0" anchor="ctr" anchorCtr="0">
            <a:spAutoFit/>
          </a:bodyPr>
          <a:lstStyle/>
          <a:p>
            <a:pPr algn="ctr"/>
            <a:r>
              <a:rPr lang="en-US" sz="3200" dirty="0">
                <a:solidFill>
                  <a:schemeClr val="tx2"/>
                </a:solidFill>
                <a:latin typeface="Montserrat" charset="0"/>
                <a:ea typeface="Montserrat" charset="0"/>
                <a:cs typeface="Montserrat" charset="0"/>
              </a:rPr>
              <a:t>SIZE</a:t>
            </a:r>
            <a:endParaRPr lang="en-US" sz="2000" dirty="0">
              <a:solidFill>
                <a:schemeClr val="tx2"/>
              </a:solidFill>
              <a:latin typeface="Montserrat" charset="0"/>
              <a:ea typeface="Montserrat" charset="0"/>
              <a:cs typeface="Montserrat" charset="0"/>
            </a:endParaRPr>
          </a:p>
        </p:txBody>
      </p:sp>
      <p:sp>
        <p:nvSpPr>
          <p:cNvPr id="41" name="TextBox 40"/>
          <p:cNvSpPr txBox="1"/>
          <p:nvPr/>
        </p:nvSpPr>
        <p:spPr>
          <a:xfrm>
            <a:off x="19727408" y="7678303"/>
            <a:ext cx="1143263" cy="584775"/>
          </a:xfrm>
          <a:prstGeom prst="rect">
            <a:avLst/>
          </a:prstGeom>
          <a:noFill/>
        </p:spPr>
        <p:txBody>
          <a:bodyPr wrap="none" rtlCol="0" anchor="ctr" anchorCtr="0">
            <a:spAutoFit/>
          </a:bodyPr>
          <a:lstStyle/>
          <a:p>
            <a:pPr algn="ctr"/>
            <a:r>
              <a:rPr lang="en-US" sz="3200" dirty="0">
                <a:solidFill>
                  <a:schemeClr val="tx2"/>
                </a:solidFill>
                <a:latin typeface="Montserrat" charset="0"/>
                <a:ea typeface="Montserrat" charset="0"/>
                <a:cs typeface="Montserrat" charset="0"/>
              </a:rPr>
              <a:t>PRICE</a:t>
            </a:r>
          </a:p>
        </p:txBody>
      </p:sp>
      <p:sp>
        <p:nvSpPr>
          <p:cNvPr id="59" name="Subtitle 2"/>
          <p:cNvSpPr txBox="1">
            <a:spLocks/>
          </p:cNvSpPr>
          <p:nvPr/>
        </p:nvSpPr>
        <p:spPr>
          <a:xfrm>
            <a:off x="18047435" y="8670609"/>
            <a:ext cx="4503208" cy="17338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000" dirty="0">
                <a:solidFill>
                  <a:schemeClr val="tx1"/>
                </a:solidFill>
                <a:latin typeface="Source Sans Pro" panose="020B0503030403020204" pitchFamily="34" charset="0"/>
                <a:ea typeface="Source Sans Pro" panose="020B0503030403020204" pitchFamily="34" charset="0"/>
              </a:rPr>
              <a:t>Effect of App price on downloads. How much your App price can affect your conversion rates on Google Play</a:t>
            </a:r>
          </a:p>
          <a:p>
            <a:endParaRPr lang="en-US" sz="2000" dirty="0">
              <a:solidFill>
                <a:schemeClr val="tx1"/>
              </a:solidFill>
              <a:latin typeface="Source Sans Pro" panose="020B0503030403020204" pitchFamily="34" charset="0"/>
              <a:ea typeface="Source Sans Pro" panose="020B0503030403020204" pitchFamily="34" charset="0"/>
            </a:endParaRPr>
          </a:p>
        </p:txBody>
      </p:sp>
      <p:sp>
        <p:nvSpPr>
          <p:cNvPr id="61" name="Subtitle 2"/>
          <p:cNvSpPr txBox="1">
            <a:spLocks/>
          </p:cNvSpPr>
          <p:nvPr/>
        </p:nvSpPr>
        <p:spPr>
          <a:xfrm>
            <a:off x="9656974" y="8661027"/>
            <a:ext cx="5063695" cy="17329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000" dirty="0">
                <a:solidFill>
                  <a:schemeClr val="tx1"/>
                </a:solidFill>
                <a:latin typeface="Source Sans Pro" panose="020B0503030403020204" pitchFamily="34" charset="0"/>
                <a:ea typeface="Source Sans Pro" panose="020B0503030403020204" pitchFamily="34" charset="0"/>
              </a:rPr>
              <a:t>Why Ratings and Reviews matter in Google Play Store and how  your  rating can affect your conversion rates on Google Play</a:t>
            </a:r>
          </a:p>
          <a:p>
            <a:endParaRPr lang="en-US" sz="2000" dirty="0">
              <a:solidFill>
                <a:schemeClr val="tx1"/>
              </a:solidFill>
              <a:latin typeface="Source Sans Pro" panose="020B0503030403020204" pitchFamily="34" charset="0"/>
              <a:ea typeface="Source Sans Pro" panose="020B0503030403020204" pitchFamily="34" charset="0"/>
            </a:endParaRPr>
          </a:p>
        </p:txBody>
      </p:sp>
      <p:sp>
        <p:nvSpPr>
          <p:cNvPr id="62" name="Subtitle 2"/>
          <p:cNvSpPr txBox="1">
            <a:spLocks/>
          </p:cNvSpPr>
          <p:nvPr/>
        </p:nvSpPr>
        <p:spPr>
          <a:xfrm>
            <a:off x="1328479" y="8661026"/>
            <a:ext cx="5500262" cy="17329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000" dirty="0">
                <a:solidFill>
                  <a:schemeClr val="tx1"/>
                </a:solidFill>
                <a:latin typeface="Source Sans Pro" panose="020B0503030403020204" pitchFamily="34" charset="0"/>
                <a:ea typeface="Source Sans Pro" panose="020B0503030403020204" pitchFamily="34" charset="0"/>
              </a:rPr>
              <a:t>Effect of App size on downloads. How much of an effect does app size have on an app's download and install rate from the app stores?</a:t>
            </a:r>
          </a:p>
          <a:p>
            <a:endParaRPr lang="en-US" sz="2000" dirty="0">
              <a:solidFill>
                <a:schemeClr val="tx1"/>
              </a:solidFill>
              <a:latin typeface="Source Sans Pro" panose="020B0503030403020204" pitchFamily="34" charset="0"/>
              <a:ea typeface="Source Sans Pro" panose="020B0503030403020204" pitchFamily="34" charset="0"/>
            </a:endParaRPr>
          </a:p>
        </p:txBody>
      </p:sp>
      <p:pic>
        <p:nvPicPr>
          <p:cNvPr id="7" name="Picture 6">
            <a:extLst>
              <a:ext uri="{FF2B5EF4-FFF2-40B4-BE49-F238E27FC236}">
                <a16:creationId xmlns:a16="http://schemas.microsoft.com/office/drawing/2014/main" id="{F2D59125-0CC1-BC48-9F23-313985755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515" y="5409941"/>
            <a:ext cx="1944190" cy="1944190"/>
          </a:xfrm>
          <a:prstGeom prst="rect">
            <a:avLst/>
          </a:prstGeom>
        </p:spPr>
      </p:pic>
      <p:pic>
        <p:nvPicPr>
          <p:cNvPr id="9" name="Picture 8">
            <a:extLst>
              <a:ext uri="{FF2B5EF4-FFF2-40B4-BE49-F238E27FC236}">
                <a16:creationId xmlns:a16="http://schemas.microsoft.com/office/drawing/2014/main" id="{6F43EB68-9D6B-7B4E-BEE0-791EC17CA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6945" y="5409940"/>
            <a:ext cx="1944191" cy="1944191"/>
          </a:xfrm>
          <a:prstGeom prst="rect">
            <a:avLst/>
          </a:prstGeom>
        </p:spPr>
      </p:pic>
      <p:pic>
        <p:nvPicPr>
          <p:cNvPr id="15" name="Picture 14">
            <a:extLst>
              <a:ext uri="{FF2B5EF4-FFF2-40B4-BE49-F238E27FC236}">
                <a16:creationId xmlns:a16="http://schemas.microsoft.com/office/drawing/2014/main" id="{680C5788-7DAA-934B-B7C4-87ED20BD3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4975" y="5927255"/>
            <a:ext cx="5007700" cy="909562"/>
          </a:xfrm>
          <a:prstGeom prst="rect">
            <a:avLst/>
          </a:prstGeom>
        </p:spPr>
      </p:pic>
    </p:spTree>
    <p:extLst>
      <p:ext uri="{BB962C8B-B14F-4D97-AF65-F5344CB8AC3E}">
        <p14:creationId xmlns:p14="http://schemas.microsoft.com/office/powerpoint/2010/main" val="430678440"/>
      </p:ext>
    </p:extLst>
  </p:cSld>
  <p:clrMapOvr>
    <a:masterClrMapping/>
  </p:clrMapOvr>
</p:sld>
</file>

<file path=ppt/theme/theme1.xml><?xml version="1.0" encoding="utf-8"?>
<a:theme xmlns:a="http://schemas.openxmlformats.org/drawingml/2006/main" name="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45302</TotalTime>
  <Words>793</Words>
  <Application>Microsoft Macintosh PowerPoint</Application>
  <PresentationFormat>Custom</PresentationFormat>
  <Paragraphs>95</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Montserrat</vt:lpstr>
      <vt:lpstr>Montserrat Hairline</vt:lpstr>
      <vt:lpstr>Montserrat Light</vt:lpstr>
      <vt:lpstr>Arial</vt:lpstr>
      <vt:lpstr>Calibri Light</vt:lpstr>
      <vt:lpstr>Gill Sans</vt:lpstr>
      <vt:lpstr>Source Sans Pro</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Nguyen, Kelly Elizabeth</cp:lastModifiedBy>
  <cp:revision>6362</cp:revision>
  <dcterms:created xsi:type="dcterms:W3CDTF">2014-11-12T21:47:38Z</dcterms:created>
  <dcterms:modified xsi:type="dcterms:W3CDTF">2019-04-27T14:01:42Z</dcterms:modified>
  <cp:category/>
</cp:coreProperties>
</file>